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6" r:id="rId10"/>
    <p:sldId id="267" r:id="rId11"/>
    <p:sldId id="268" r:id="rId12"/>
    <p:sldId id="264" r:id="rId13"/>
    <p:sldId id="265" r:id="rId14"/>
    <p:sldId id="269" r:id="rId15"/>
    <p:sldId id="270" r:id="rId16"/>
    <p:sldId id="271" r:id="rId17"/>
    <p:sldId id="272" r:id="rId18"/>
    <p:sldId id="275" r:id="rId19"/>
    <p:sldId id="277" r:id="rId20"/>
    <p:sldId id="276" r:id="rId21"/>
    <p:sldId id="278" r:id="rId22"/>
    <p:sldId id="273" r:id="rId23"/>
    <p:sldId id="279" r:id="rId24"/>
    <p:sldId id="280" r:id="rId25"/>
    <p:sldId id="281" r:id="rId26"/>
    <p:sldId id="282" r:id="rId27"/>
    <p:sldId id="274" r:id="rId28"/>
  </p:sldIdLst>
  <p:sldSz cx="12192000" cy="6858000"/>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62" d="100"/>
          <a:sy n="162" d="100"/>
        </p:scale>
        <p:origin x="250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dirty="0"/>
              <a:pPr/>
              <a:t>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21/6/2019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21/6/2019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21/6/2019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6DFF08F-DC6B-4601-B491-B0F83F6DD2DA}" type="datetimeFigureOut">
              <a:rPr lang="en-US" dirty="0"/>
              <a:pPr/>
              <a:t>21/6/2019</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28FD-C631-4CE5-91B4-FDADAF625748}"/>
              </a:ext>
            </a:extLst>
          </p:cNvPr>
          <p:cNvSpPr>
            <a:spLocks noGrp="1"/>
          </p:cNvSpPr>
          <p:nvPr>
            <p:ph type="ctrTitle"/>
          </p:nvPr>
        </p:nvSpPr>
        <p:spPr/>
        <p:txBody>
          <a:bodyPr>
            <a:normAutofit fontScale="90000"/>
          </a:bodyPr>
          <a:lstStyle/>
          <a:p>
            <a:r>
              <a:rPr lang="en-US" dirty="0"/>
              <a:t>Real-time early stress identification in plant using deep learning implementation in </a:t>
            </a:r>
            <a:r>
              <a:rPr lang="en-US" dirty="0" err="1"/>
              <a:t>fpga</a:t>
            </a:r>
            <a:endParaRPr lang="en-US" dirty="0"/>
          </a:p>
        </p:txBody>
      </p:sp>
      <p:sp>
        <p:nvSpPr>
          <p:cNvPr id="3" name="Subtitle 2">
            <a:extLst>
              <a:ext uri="{FF2B5EF4-FFF2-40B4-BE49-F238E27FC236}">
                <a16:creationId xmlns:a16="http://schemas.microsoft.com/office/drawing/2014/main" id="{C1866E12-0C7F-4824-9382-B5E360FC4831}"/>
              </a:ext>
            </a:extLst>
          </p:cNvPr>
          <p:cNvSpPr>
            <a:spLocks noGrp="1"/>
          </p:cNvSpPr>
          <p:nvPr>
            <p:ph type="subTitle" idx="1"/>
          </p:nvPr>
        </p:nvSpPr>
        <p:spPr/>
        <p:txBody>
          <a:bodyPr>
            <a:normAutofit fontScale="85000" lnSpcReduction="10000"/>
          </a:bodyPr>
          <a:lstStyle/>
          <a:p>
            <a:r>
              <a:rPr lang="en-US" dirty="0"/>
              <a:t>Krit Rojanarungruengporn</a:t>
            </a:r>
          </a:p>
          <a:p>
            <a:r>
              <a:rPr lang="en-US" dirty="0"/>
              <a:t>Student ID : 6070419521</a:t>
            </a:r>
          </a:p>
          <a:p>
            <a:r>
              <a:rPr lang="en-US" dirty="0"/>
              <a:t>Advisor : Asst. Prof. </a:t>
            </a:r>
            <a:r>
              <a:rPr lang="en-US" dirty="0" err="1"/>
              <a:t>Suree</a:t>
            </a:r>
            <a:r>
              <a:rPr lang="en-US" dirty="0"/>
              <a:t> </a:t>
            </a:r>
            <a:r>
              <a:rPr lang="en-US" dirty="0" err="1"/>
              <a:t>Pumrin</a:t>
            </a:r>
            <a:endParaRPr lang="en-US" dirty="0"/>
          </a:p>
          <a:p>
            <a:r>
              <a:rPr lang="en-US" dirty="0"/>
              <a:t>Faculty of Electrical Engineering</a:t>
            </a:r>
          </a:p>
          <a:p>
            <a:r>
              <a:rPr lang="en-US" dirty="0"/>
              <a:t>Chulalongkorn University</a:t>
            </a:r>
          </a:p>
          <a:p>
            <a:r>
              <a:rPr lang="en-US" dirty="0"/>
              <a:t>2018</a:t>
            </a:r>
          </a:p>
        </p:txBody>
      </p:sp>
      <p:pic>
        <p:nvPicPr>
          <p:cNvPr id="5" name="Picture 4" descr="A close up of a logo&#10;&#10;Description automatically generated">
            <a:extLst>
              <a:ext uri="{FF2B5EF4-FFF2-40B4-BE49-F238E27FC236}">
                <a16:creationId xmlns:a16="http://schemas.microsoft.com/office/drawing/2014/main" id="{EA5F258B-A4A2-4ABA-9879-335948DEB8B2}"/>
              </a:ext>
            </a:extLst>
          </p:cNvPr>
          <p:cNvPicPr>
            <a:picLocks noChangeAspect="1"/>
          </p:cNvPicPr>
          <p:nvPr/>
        </p:nvPicPr>
        <p:blipFill>
          <a:blip r:embed="rId2"/>
          <a:stretch>
            <a:fillRect/>
          </a:stretch>
        </p:blipFill>
        <p:spPr>
          <a:xfrm>
            <a:off x="9952997" y="80098"/>
            <a:ext cx="2040735" cy="875597"/>
          </a:xfrm>
          <a:prstGeom prst="rect">
            <a:avLst/>
          </a:prstGeom>
        </p:spPr>
      </p:pic>
    </p:spTree>
    <p:extLst>
      <p:ext uri="{BB962C8B-B14F-4D97-AF65-F5344CB8AC3E}">
        <p14:creationId xmlns:p14="http://schemas.microsoft.com/office/powerpoint/2010/main" val="2239745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4E16F-A38B-4881-9B87-B1330382FF03}"/>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0DD151A2-BEA7-4736-85EE-8EEA092EE4DD}"/>
              </a:ext>
            </a:extLst>
          </p:cNvPr>
          <p:cNvSpPr>
            <a:spLocks noGrp="1"/>
          </p:cNvSpPr>
          <p:nvPr>
            <p:ph idx="1"/>
          </p:nvPr>
        </p:nvSpPr>
        <p:spPr/>
        <p:txBody>
          <a:bodyPr/>
          <a:lstStyle/>
          <a:p>
            <a:r>
              <a:rPr lang="en-US" dirty="0"/>
              <a:t>System will get the input from imaging sensor in the form of video stream, detect the leaves of the plant, measure leaf area , grow rate and leaf count. It will send notification to the grower if it can detect stress of the plant.</a:t>
            </a:r>
          </a:p>
        </p:txBody>
      </p:sp>
      <p:pic>
        <p:nvPicPr>
          <p:cNvPr id="4" name="Picture 3" descr="A close up of a logo&#10;&#10;Description automatically generated">
            <a:extLst>
              <a:ext uri="{FF2B5EF4-FFF2-40B4-BE49-F238E27FC236}">
                <a16:creationId xmlns:a16="http://schemas.microsoft.com/office/drawing/2014/main" id="{B238D440-7E87-46F1-AA39-6CE768573C42}"/>
              </a:ext>
            </a:extLst>
          </p:cNvPr>
          <p:cNvPicPr>
            <a:picLocks noChangeAspect="1"/>
          </p:cNvPicPr>
          <p:nvPr/>
        </p:nvPicPr>
        <p:blipFill>
          <a:blip r:embed="rId2"/>
          <a:stretch>
            <a:fillRect/>
          </a:stretch>
        </p:blipFill>
        <p:spPr>
          <a:xfrm>
            <a:off x="9952997" y="80098"/>
            <a:ext cx="2040735" cy="875597"/>
          </a:xfrm>
          <a:prstGeom prst="rect">
            <a:avLst/>
          </a:prstGeom>
        </p:spPr>
      </p:pic>
    </p:spTree>
    <p:extLst>
      <p:ext uri="{BB962C8B-B14F-4D97-AF65-F5344CB8AC3E}">
        <p14:creationId xmlns:p14="http://schemas.microsoft.com/office/powerpoint/2010/main" val="1366354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4586-1C38-4FC4-870E-19CE80F3F4FF}"/>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27BE44B1-ECBD-4429-ADCD-1CD1C2B0C233}"/>
              </a:ext>
            </a:extLst>
          </p:cNvPr>
          <p:cNvSpPr>
            <a:spLocks noGrp="1"/>
          </p:cNvSpPr>
          <p:nvPr>
            <p:ph idx="1"/>
          </p:nvPr>
        </p:nvSpPr>
        <p:spPr/>
        <p:txBody>
          <a:bodyPr/>
          <a:lstStyle/>
          <a:p>
            <a:pPr marL="457200" indent="-457200">
              <a:buFont typeface="+mj-lt"/>
              <a:buAutoNum type="arabicPeriod"/>
            </a:pPr>
            <a:r>
              <a:rPr lang="en-US" dirty="0"/>
              <a:t>Automatic plant phenotyping system</a:t>
            </a:r>
          </a:p>
          <a:p>
            <a:pPr marL="457200" indent="-457200">
              <a:buFont typeface="+mj-lt"/>
              <a:buAutoNum type="arabicPeriod"/>
            </a:pPr>
            <a:r>
              <a:rPr lang="en-US" dirty="0"/>
              <a:t>Early stress detection system</a:t>
            </a:r>
          </a:p>
          <a:p>
            <a:pPr marL="457200" indent="-457200">
              <a:buFont typeface="+mj-lt"/>
              <a:buAutoNum type="arabicPeriod"/>
            </a:pPr>
            <a:r>
              <a:rPr lang="en-US" dirty="0"/>
              <a:t>Can be use as a starting point for development of hyperspectral imaging plant phenotyping system.</a:t>
            </a:r>
          </a:p>
        </p:txBody>
      </p:sp>
      <p:pic>
        <p:nvPicPr>
          <p:cNvPr id="4" name="Picture 3" descr="A close up of a logo&#10;&#10;Description automatically generated">
            <a:extLst>
              <a:ext uri="{FF2B5EF4-FFF2-40B4-BE49-F238E27FC236}">
                <a16:creationId xmlns:a16="http://schemas.microsoft.com/office/drawing/2014/main" id="{3A24759A-3528-4CDC-8466-63C04B469A96}"/>
              </a:ext>
            </a:extLst>
          </p:cNvPr>
          <p:cNvPicPr>
            <a:picLocks noChangeAspect="1"/>
          </p:cNvPicPr>
          <p:nvPr/>
        </p:nvPicPr>
        <p:blipFill>
          <a:blip r:embed="rId2"/>
          <a:stretch>
            <a:fillRect/>
          </a:stretch>
        </p:blipFill>
        <p:spPr>
          <a:xfrm>
            <a:off x="9952997" y="80098"/>
            <a:ext cx="2040735" cy="875597"/>
          </a:xfrm>
          <a:prstGeom prst="rect">
            <a:avLst/>
          </a:prstGeom>
        </p:spPr>
      </p:pic>
    </p:spTree>
    <p:extLst>
      <p:ext uri="{BB962C8B-B14F-4D97-AF65-F5344CB8AC3E}">
        <p14:creationId xmlns:p14="http://schemas.microsoft.com/office/powerpoint/2010/main" val="71988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4129-0339-4303-A754-376F07CD6A2C}"/>
              </a:ext>
            </a:extLst>
          </p:cNvPr>
          <p:cNvSpPr>
            <a:spLocks noGrp="1"/>
          </p:cNvSpPr>
          <p:nvPr>
            <p:ph type="title"/>
          </p:nvPr>
        </p:nvSpPr>
        <p:spPr>
          <a:xfrm>
            <a:off x="1024128" y="585216"/>
            <a:ext cx="3133581" cy="1499616"/>
          </a:xfrm>
        </p:spPr>
        <p:txBody>
          <a:bodyPr>
            <a:normAutofit/>
          </a:bodyPr>
          <a:lstStyle/>
          <a:p>
            <a:r>
              <a:rPr lang="en-US" sz="4000" dirty="0"/>
              <a:t>Deep learning </a:t>
            </a:r>
            <a:r>
              <a:rPr lang="en-US" sz="4000" dirty="0" err="1"/>
              <a:t>freamwork</a:t>
            </a:r>
            <a:endParaRPr lang="en-US" sz="4000" dirty="0"/>
          </a:p>
        </p:txBody>
      </p:sp>
      <p:sp>
        <p:nvSpPr>
          <p:cNvPr id="3" name="Content Placeholder 2">
            <a:extLst>
              <a:ext uri="{FF2B5EF4-FFF2-40B4-BE49-F238E27FC236}">
                <a16:creationId xmlns:a16="http://schemas.microsoft.com/office/drawing/2014/main" id="{334CA9D8-D39C-4F68-9AD0-3B1FF61684C6}"/>
              </a:ext>
            </a:extLst>
          </p:cNvPr>
          <p:cNvSpPr>
            <a:spLocks noGrp="1"/>
          </p:cNvSpPr>
          <p:nvPr>
            <p:ph idx="1"/>
          </p:nvPr>
        </p:nvSpPr>
        <p:spPr>
          <a:xfrm>
            <a:off x="1024128" y="2286000"/>
            <a:ext cx="3133580" cy="3931920"/>
          </a:xfrm>
        </p:spPr>
        <p:txBody>
          <a:bodyPr>
            <a:normAutofit/>
          </a:bodyPr>
          <a:lstStyle/>
          <a:p>
            <a:endParaRPr lang="en-US" sz="1600" dirty="0"/>
          </a:p>
        </p:txBody>
      </p:sp>
      <p:pic>
        <p:nvPicPr>
          <p:cNvPr id="4" name="Picture 3">
            <a:extLst>
              <a:ext uri="{FF2B5EF4-FFF2-40B4-BE49-F238E27FC236}">
                <a16:creationId xmlns:a16="http://schemas.microsoft.com/office/drawing/2014/main" id="{6E504C0C-7A75-4B55-8D9B-52B4FB00BA73}"/>
              </a:ext>
            </a:extLst>
          </p:cNvPr>
          <p:cNvPicPr>
            <a:picLocks noChangeAspect="1"/>
          </p:cNvPicPr>
          <p:nvPr/>
        </p:nvPicPr>
        <p:blipFill>
          <a:blip r:embed="rId2"/>
          <a:stretch>
            <a:fillRect/>
          </a:stretch>
        </p:blipFill>
        <p:spPr>
          <a:xfrm>
            <a:off x="0" y="2152650"/>
            <a:ext cx="12192000" cy="4541519"/>
          </a:xfrm>
          <a:prstGeom prst="rect">
            <a:avLst/>
          </a:prstGeom>
        </p:spPr>
      </p:pic>
      <p:pic>
        <p:nvPicPr>
          <p:cNvPr id="5" name="Picture 4" descr="A close up of a logo&#10;&#10;Description automatically generated">
            <a:extLst>
              <a:ext uri="{FF2B5EF4-FFF2-40B4-BE49-F238E27FC236}">
                <a16:creationId xmlns:a16="http://schemas.microsoft.com/office/drawing/2014/main" id="{EC91B473-6DE2-42CC-8460-289621E1FFAD}"/>
              </a:ext>
            </a:extLst>
          </p:cNvPr>
          <p:cNvPicPr>
            <a:picLocks noChangeAspect="1"/>
          </p:cNvPicPr>
          <p:nvPr/>
        </p:nvPicPr>
        <p:blipFill>
          <a:blip r:embed="rId3"/>
          <a:stretch>
            <a:fillRect/>
          </a:stretch>
        </p:blipFill>
        <p:spPr>
          <a:xfrm>
            <a:off x="9952997" y="80098"/>
            <a:ext cx="2040735" cy="875597"/>
          </a:xfrm>
          <a:prstGeom prst="rect">
            <a:avLst/>
          </a:prstGeom>
        </p:spPr>
      </p:pic>
      <p:sp>
        <p:nvSpPr>
          <p:cNvPr id="6" name="Rectangle 5">
            <a:extLst>
              <a:ext uri="{FF2B5EF4-FFF2-40B4-BE49-F238E27FC236}">
                <a16:creationId xmlns:a16="http://schemas.microsoft.com/office/drawing/2014/main" id="{F048292E-072F-4E83-B5B7-B4ADEE176E8B}"/>
              </a:ext>
            </a:extLst>
          </p:cNvPr>
          <p:cNvSpPr/>
          <p:nvPr/>
        </p:nvSpPr>
        <p:spPr>
          <a:xfrm>
            <a:off x="2033587" y="6604084"/>
            <a:ext cx="8124825" cy="253916"/>
          </a:xfrm>
          <a:prstGeom prst="rect">
            <a:avLst/>
          </a:prstGeom>
        </p:spPr>
        <p:txBody>
          <a:bodyPr wrap="square">
            <a:spAutoFit/>
          </a:bodyPr>
          <a:lstStyle/>
          <a:p>
            <a:r>
              <a:rPr lang="en-US" sz="1050" dirty="0">
                <a:latin typeface="Calibri" panose="020F0502020204030204" pitchFamily="34" charset="0"/>
                <a:ea typeface="Calibri" panose="020F0502020204030204" pitchFamily="34" charset="0"/>
                <a:cs typeface="Cordia New" panose="020B0304020202020204" pitchFamily="34" charset="-34"/>
              </a:rPr>
              <a:t>Singh, A.K., et al., </a:t>
            </a:r>
            <a:r>
              <a:rPr lang="en-US" sz="1050" i="1" dirty="0">
                <a:latin typeface="Calibri" panose="020F0502020204030204" pitchFamily="34" charset="0"/>
                <a:ea typeface="Calibri" panose="020F0502020204030204" pitchFamily="34" charset="0"/>
                <a:cs typeface="Cordia New" panose="020B0304020202020204" pitchFamily="34" charset="-34"/>
              </a:rPr>
              <a:t>Deep Learning for Plant Stress Phenotyping: Trends and Future Perspectives.</a:t>
            </a:r>
            <a:r>
              <a:rPr lang="en-US" sz="1050" dirty="0">
                <a:latin typeface="Calibri" panose="020F0502020204030204" pitchFamily="34" charset="0"/>
                <a:ea typeface="Calibri" panose="020F0502020204030204" pitchFamily="34" charset="0"/>
                <a:cs typeface="Cordia New" panose="020B0304020202020204" pitchFamily="34" charset="-34"/>
              </a:rPr>
              <a:t> Trends in Plant Science, 2018. </a:t>
            </a:r>
            <a:r>
              <a:rPr lang="en-US" sz="1050" b="1" dirty="0">
                <a:latin typeface="Calibri" panose="020F0502020204030204" pitchFamily="34" charset="0"/>
                <a:ea typeface="Calibri" panose="020F0502020204030204" pitchFamily="34" charset="0"/>
                <a:cs typeface="Cordia New" panose="020B0304020202020204" pitchFamily="34" charset="-34"/>
              </a:rPr>
              <a:t>23</a:t>
            </a:r>
            <a:r>
              <a:rPr lang="en-US" sz="1050" dirty="0">
                <a:latin typeface="Calibri" panose="020F0502020204030204" pitchFamily="34" charset="0"/>
                <a:ea typeface="Calibri" panose="020F0502020204030204" pitchFamily="34" charset="0"/>
                <a:cs typeface="Cordia New" panose="020B0304020202020204" pitchFamily="34" charset="-34"/>
              </a:rPr>
              <a:t>(10): p. 883-898.</a:t>
            </a:r>
            <a:endParaRPr lang="en-US" sz="1050" dirty="0"/>
          </a:p>
        </p:txBody>
      </p:sp>
    </p:spTree>
    <p:extLst>
      <p:ext uri="{BB962C8B-B14F-4D97-AF65-F5344CB8AC3E}">
        <p14:creationId xmlns:p14="http://schemas.microsoft.com/office/powerpoint/2010/main" val="1379414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81D2-6969-4604-A278-5534F9B4285F}"/>
              </a:ext>
            </a:extLst>
          </p:cNvPr>
          <p:cNvSpPr>
            <a:spLocks noGrp="1"/>
          </p:cNvSpPr>
          <p:nvPr>
            <p:ph type="title"/>
          </p:nvPr>
        </p:nvSpPr>
        <p:spPr>
          <a:xfrm>
            <a:off x="1024128" y="585216"/>
            <a:ext cx="3785997" cy="1499616"/>
          </a:xfrm>
        </p:spPr>
        <p:txBody>
          <a:bodyPr>
            <a:normAutofit fontScale="90000"/>
          </a:bodyPr>
          <a:lstStyle/>
          <a:p>
            <a:r>
              <a:rPr lang="en-US" sz="4000" dirty="0"/>
              <a:t>3-D Histogram-Based Segmentation and Leaf Detection</a:t>
            </a:r>
          </a:p>
        </p:txBody>
      </p:sp>
      <p:pic>
        <p:nvPicPr>
          <p:cNvPr id="4" name="Picture 3">
            <a:extLst>
              <a:ext uri="{FF2B5EF4-FFF2-40B4-BE49-F238E27FC236}">
                <a16:creationId xmlns:a16="http://schemas.microsoft.com/office/drawing/2014/main" id="{0E24899C-663B-4E0E-93D8-8882FC8601D6}"/>
              </a:ext>
            </a:extLst>
          </p:cNvPr>
          <p:cNvPicPr>
            <a:picLocks noChangeAspect="1"/>
          </p:cNvPicPr>
          <p:nvPr/>
        </p:nvPicPr>
        <p:blipFill>
          <a:blip r:embed="rId2"/>
          <a:stretch>
            <a:fillRect/>
          </a:stretch>
        </p:blipFill>
        <p:spPr>
          <a:xfrm>
            <a:off x="4954685" y="640080"/>
            <a:ext cx="6284890" cy="5577840"/>
          </a:xfrm>
          <a:prstGeom prst="rect">
            <a:avLst/>
          </a:prstGeom>
        </p:spPr>
      </p:pic>
      <p:pic>
        <p:nvPicPr>
          <p:cNvPr id="5" name="Picture 4">
            <a:extLst>
              <a:ext uri="{FF2B5EF4-FFF2-40B4-BE49-F238E27FC236}">
                <a16:creationId xmlns:a16="http://schemas.microsoft.com/office/drawing/2014/main" id="{75E9FD65-4F38-405B-9C25-C03AA380C10E}"/>
              </a:ext>
            </a:extLst>
          </p:cNvPr>
          <p:cNvPicPr>
            <a:picLocks noChangeAspect="1"/>
          </p:cNvPicPr>
          <p:nvPr/>
        </p:nvPicPr>
        <p:blipFill>
          <a:blip r:embed="rId3"/>
          <a:stretch>
            <a:fillRect/>
          </a:stretch>
        </p:blipFill>
        <p:spPr>
          <a:xfrm>
            <a:off x="594751" y="2716374"/>
            <a:ext cx="4674259" cy="3501546"/>
          </a:xfrm>
          <a:prstGeom prst="rect">
            <a:avLst/>
          </a:prstGeom>
        </p:spPr>
      </p:pic>
      <p:pic>
        <p:nvPicPr>
          <p:cNvPr id="6" name="Picture 5" descr="A close up of a logo&#10;&#10;Description automatically generated">
            <a:extLst>
              <a:ext uri="{FF2B5EF4-FFF2-40B4-BE49-F238E27FC236}">
                <a16:creationId xmlns:a16="http://schemas.microsoft.com/office/drawing/2014/main" id="{C8279CEE-11F6-41DA-A529-04920EDA3221}"/>
              </a:ext>
            </a:extLst>
          </p:cNvPr>
          <p:cNvPicPr>
            <a:picLocks noChangeAspect="1"/>
          </p:cNvPicPr>
          <p:nvPr/>
        </p:nvPicPr>
        <p:blipFill>
          <a:blip r:embed="rId4"/>
          <a:stretch>
            <a:fillRect/>
          </a:stretch>
        </p:blipFill>
        <p:spPr>
          <a:xfrm>
            <a:off x="10816464" y="80099"/>
            <a:ext cx="1177268" cy="505118"/>
          </a:xfrm>
          <a:prstGeom prst="rect">
            <a:avLst/>
          </a:prstGeom>
        </p:spPr>
      </p:pic>
      <p:sp>
        <p:nvSpPr>
          <p:cNvPr id="3" name="Rectangle 2">
            <a:extLst>
              <a:ext uri="{FF2B5EF4-FFF2-40B4-BE49-F238E27FC236}">
                <a16:creationId xmlns:a16="http://schemas.microsoft.com/office/drawing/2014/main" id="{3EC9ACA5-3795-4A94-B1AF-24EB28E99F0F}"/>
              </a:ext>
            </a:extLst>
          </p:cNvPr>
          <p:cNvSpPr/>
          <p:nvPr/>
        </p:nvSpPr>
        <p:spPr>
          <a:xfrm>
            <a:off x="594751" y="6458520"/>
            <a:ext cx="7184793" cy="276999"/>
          </a:xfrm>
          <a:prstGeom prst="rect">
            <a:avLst/>
          </a:prstGeom>
        </p:spPr>
        <p:txBody>
          <a:bodyPr wrap="square">
            <a:spAutoFit/>
          </a:bodyPr>
          <a:lstStyle/>
          <a:p>
            <a:r>
              <a:rPr lang="en-US" sz="1200" dirty="0">
                <a:latin typeface="Calibri" panose="020F0502020204030204" pitchFamily="34" charset="0"/>
                <a:ea typeface="Calibri" panose="020F0502020204030204" pitchFamily="34" charset="0"/>
                <a:cs typeface="Cordia New" panose="020B0304020202020204" pitchFamily="34" charset="-34"/>
              </a:rPr>
              <a:t>Pape, J.-M. and C. </a:t>
            </a:r>
            <a:r>
              <a:rPr lang="en-US" sz="1200" dirty="0" err="1">
                <a:latin typeface="Calibri" panose="020F0502020204030204" pitchFamily="34" charset="0"/>
                <a:ea typeface="Calibri" panose="020F0502020204030204" pitchFamily="34" charset="0"/>
                <a:cs typeface="Cordia New" panose="020B0304020202020204" pitchFamily="34" charset="-34"/>
              </a:rPr>
              <a:t>Klukas</a:t>
            </a:r>
            <a:r>
              <a:rPr lang="en-US" sz="1200" dirty="0">
                <a:latin typeface="Calibri" panose="020F0502020204030204" pitchFamily="34" charset="0"/>
                <a:ea typeface="Calibri" panose="020F0502020204030204" pitchFamily="34" charset="0"/>
                <a:cs typeface="Cordia New" panose="020B0304020202020204" pitchFamily="34" charset="-34"/>
              </a:rPr>
              <a:t>, </a:t>
            </a:r>
            <a:r>
              <a:rPr lang="en-US" sz="1200" i="1" dirty="0">
                <a:latin typeface="Calibri" panose="020F0502020204030204" pitchFamily="34" charset="0"/>
                <a:ea typeface="Calibri" panose="020F0502020204030204" pitchFamily="34" charset="0"/>
                <a:cs typeface="Cordia New" panose="020B0304020202020204" pitchFamily="34" charset="-34"/>
              </a:rPr>
              <a:t>3-D Histogram-Based Segmentation and Leaf Detection for Rosette Plants</a:t>
            </a:r>
            <a:r>
              <a:rPr lang="en-US" sz="1200" dirty="0">
                <a:latin typeface="Calibri" panose="020F0502020204030204" pitchFamily="34" charset="0"/>
                <a:ea typeface="Calibri" panose="020F0502020204030204" pitchFamily="34" charset="0"/>
                <a:cs typeface="Cordia New" panose="020B0304020202020204" pitchFamily="34" charset="-34"/>
              </a:rPr>
              <a:t>. 2014. 61-74.</a:t>
            </a:r>
            <a:endParaRPr lang="en-US" sz="1200" dirty="0"/>
          </a:p>
        </p:txBody>
      </p:sp>
    </p:spTree>
    <p:extLst>
      <p:ext uri="{BB962C8B-B14F-4D97-AF65-F5344CB8AC3E}">
        <p14:creationId xmlns:p14="http://schemas.microsoft.com/office/powerpoint/2010/main" val="3282770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01913F-3FBD-4B62-92CF-D2B8A6741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962A4-2D66-4C97-A634-411CE1DFDC3F}"/>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100" spc="200"/>
              <a:t>FPGA implementation with vivado hls</a:t>
            </a:r>
          </a:p>
        </p:txBody>
      </p:sp>
      <p:cxnSp>
        <p:nvCxnSpPr>
          <p:cNvPr id="15" name="Straight Connector 14">
            <a:extLst>
              <a:ext uri="{FF2B5EF4-FFF2-40B4-BE49-F238E27FC236}">
                <a16:creationId xmlns:a16="http://schemas.microsoft.com/office/drawing/2014/main" id="{FBB0A898-5387-4E99-A785-462A85DC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EEFD24F2-C9DE-4688-BBBB-52BB87B761B4}"/>
              </a:ext>
            </a:extLst>
          </p:cNvPr>
          <p:cNvPicPr>
            <a:picLocks noChangeAspect="1"/>
          </p:cNvPicPr>
          <p:nvPr/>
        </p:nvPicPr>
        <p:blipFill>
          <a:blip r:embed="rId2"/>
          <a:stretch>
            <a:fillRect/>
          </a:stretch>
        </p:blipFill>
        <p:spPr>
          <a:xfrm>
            <a:off x="5271566" y="640080"/>
            <a:ext cx="5663772" cy="5578816"/>
          </a:xfrm>
          <a:prstGeom prst="rect">
            <a:avLst/>
          </a:prstGeom>
        </p:spPr>
      </p:pic>
      <p:pic>
        <p:nvPicPr>
          <p:cNvPr id="8" name="Picture 7" descr="A close up of a logo&#10;&#10;Description automatically generated">
            <a:extLst>
              <a:ext uri="{FF2B5EF4-FFF2-40B4-BE49-F238E27FC236}">
                <a16:creationId xmlns:a16="http://schemas.microsoft.com/office/drawing/2014/main" id="{17ACADC6-8AF1-4CAE-877C-2713F8C3507F}"/>
              </a:ext>
            </a:extLst>
          </p:cNvPr>
          <p:cNvPicPr>
            <a:picLocks noChangeAspect="1"/>
          </p:cNvPicPr>
          <p:nvPr/>
        </p:nvPicPr>
        <p:blipFill>
          <a:blip r:embed="rId3"/>
          <a:stretch>
            <a:fillRect/>
          </a:stretch>
        </p:blipFill>
        <p:spPr>
          <a:xfrm>
            <a:off x="10805466" y="80098"/>
            <a:ext cx="1188266" cy="509837"/>
          </a:xfrm>
          <a:prstGeom prst="rect">
            <a:avLst/>
          </a:prstGeom>
        </p:spPr>
      </p:pic>
      <p:sp>
        <p:nvSpPr>
          <p:cNvPr id="3" name="Rectangle 2">
            <a:extLst>
              <a:ext uri="{FF2B5EF4-FFF2-40B4-BE49-F238E27FC236}">
                <a16:creationId xmlns:a16="http://schemas.microsoft.com/office/drawing/2014/main" id="{0797D731-DF62-4BED-8BE4-3595CC21C5EF}"/>
              </a:ext>
            </a:extLst>
          </p:cNvPr>
          <p:cNvSpPr/>
          <p:nvPr/>
        </p:nvSpPr>
        <p:spPr>
          <a:xfrm>
            <a:off x="6430985" y="6367140"/>
            <a:ext cx="6096000" cy="430887"/>
          </a:xfrm>
          <a:prstGeom prst="rect">
            <a:avLst/>
          </a:prstGeom>
        </p:spPr>
        <p:txBody>
          <a:bodyPr>
            <a:spAutoFit/>
          </a:bodyPr>
          <a:lstStyle/>
          <a:p>
            <a:r>
              <a:rPr lang="en-US" sz="1050" dirty="0"/>
              <a:t>Crockett, L. H., Elliot, R. A., &amp; </a:t>
            </a:r>
            <a:r>
              <a:rPr lang="en-US" sz="1050" dirty="0" err="1"/>
              <a:t>Enderwitz</a:t>
            </a:r>
            <a:r>
              <a:rPr lang="en-US" sz="1050" dirty="0"/>
              <a:t>, M. A. (2014). The Zynq Book Embedded Processing with the Arm Cortex-A9 on the Xilinx Zynq-7000 All Programmable Soc. Glasgow: Strathclyde Academic Media.</a:t>
            </a:r>
          </a:p>
        </p:txBody>
      </p:sp>
    </p:spTree>
    <p:extLst>
      <p:ext uri="{BB962C8B-B14F-4D97-AF65-F5344CB8AC3E}">
        <p14:creationId xmlns:p14="http://schemas.microsoft.com/office/powerpoint/2010/main" val="1132175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3949B-CDDA-4E79-8FB7-8837CD4EB59D}"/>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Implement CNN On fpga using pynq platform</a:t>
            </a:r>
          </a:p>
        </p:txBody>
      </p:sp>
      <p:pic>
        <p:nvPicPr>
          <p:cNvPr id="7" name="Content Placeholder 3">
            <a:extLst>
              <a:ext uri="{FF2B5EF4-FFF2-40B4-BE49-F238E27FC236}">
                <a16:creationId xmlns:a16="http://schemas.microsoft.com/office/drawing/2014/main" id="{D302CCC4-463C-4C18-B235-92EF0889BDF5}"/>
              </a:ext>
            </a:extLst>
          </p:cNvPr>
          <p:cNvPicPr>
            <a:picLocks/>
          </p:cNvPicPr>
          <p:nvPr/>
        </p:nvPicPr>
        <p:blipFill rotWithShape="1">
          <a:blip r:embed="rId2"/>
          <a:srcRect t="526" r="1" b="1"/>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ircuit board&#10;&#10;Description automatically generated">
            <a:extLst>
              <a:ext uri="{FF2B5EF4-FFF2-40B4-BE49-F238E27FC236}">
                <a16:creationId xmlns:a16="http://schemas.microsoft.com/office/drawing/2014/main" id="{2C0F6E91-EAA3-414B-BD46-8528507D7080}"/>
              </a:ext>
            </a:extLst>
          </p:cNvPr>
          <p:cNvPicPr>
            <a:picLocks noGrp="1" noChangeAspect="1"/>
          </p:cNvPicPr>
          <p:nvPr>
            <p:ph idx="1"/>
          </p:nvPr>
        </p:nvPicPr>
        <p:blipFill>
          <a:blip r:embed="rId3"/>
          <a:stretch>
            <a:fillRect/>
          </a:stretch>
        </p:blipFill>
        <p:spPr>
          <a:xfrm>
            <a:off x="8029575" y="1631950"/>
            <a:ext cx="3424238" cy="3424238"/>
          </a:xfrm>
        </p:spPr>
      </p:pic>
      <p:pic>
        <p:nvPicPr>
          <p:cNvPr id="8" name="Picture 7" descr="A close up of a logo&#10;&#10;Description automatically generated">
            <a:extLst>
              <a:ext uri="{FF2B5EF4-FFF2-40B4-BE49-F238E27FC236}">
                <a16:creationId xmlns:a16="http://schemas.microsoft.com/office/drawing/2014/main" id="{90B44A92-8EB3-429F-AFF6-6999226E53D6}"/>
              </a:ext>
            </a:extLst>
          </p:cNvPr>
          <p:cNvPicPr>
            <a:picLocks noChangeAspect="1"/>
          </p:cNvPicPr>
          <p:nvPr/>
        </p:nvPicPr>
        <p:blipFill>
          <a:blip r:embed="rId4"/>
          <a:stretch>
            <a:fillRect/>
          </a:stretch>
        </p:blipFill>
        <p:spPr>
          <a:xfrm>
            <a:off x="10773736" y="404564"/>
            <a:ext cx="954525" cy="409548"/>
          </a:xfrm>
          <a:prstGeom prst="rect">
            <a:avLst/>
          </a:prstGeom>
        </p:spPr>
      </p:pic>
      <p:sp>
        <p:nvSpPr>
          <p:cNvPr id="3" name="Rectangle 2">
            <a:extLst>
              <a:ext uri="{FF2B5EF4-FFF2-40B4-BE49-F238E27FC236}">
                <a16:creationId xmlns:a16="http://schemas.microsoft.com/office/drawing/2014/main" id="{762ED845-52AB-4F12-AF51-3CA060039233}"/>
              </a:ext>
            </a:extLst>
          </p:cNvPr>
          <p:cNvSpPr/>
          <p:nvPr/>
        </p:nvSpPr>
        <p:spPr>
          <a:xfrm>
            <a:off x="1364254" y="4323288"/>
            <a:ext cx="6096000" cy="230832"/>
          </a:xfrm>
          <a:prstGeom prst="rect">
            <a:avLst/>
          </a:prstGeom>
        </p:spPr>
        <p:txBody>
          <a:bodyPr>
            <a:spAutoFit/>
          </a:bodyPr>
          <a:lstStyle/>
          <a:p>
            <a:r>
              <a:rPr lang="en-US" sz="900" dirty="0"/>
              <a:t>Wang, E., J.J. Davis, and P.Y.K. Cheung. A PYNQ-Based Framework for Rapid CNN Prototyping. IEEE.</a:t>
            </a:r>
          </a:p>
        </p:txBody>
      </p:sp>
    </p:spTree>
    <p:extLst>
      <p:ext uri="{BB962C8B-B14F-4D97-AF65-F5344CB8AC3E}">
        <p14:creationId xmlns:p14="http://schemas.microsoft.com/office/powerpoint/2010/main" val="1864737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916E-219A-4EA4-94A0-EC420CA0E8D6}"/>
              </a:ext>
            </a:extLst>
          </p:cNvPr>
          <p:cNvSpPr>
            <a:spLocks noGrp="1"/>
          </p:cNvSpPr>
          <p:nvPr>
            <p:ph type="title"/>
          </p:nvPr>
        </p:nvSpPr>
        <p:spPr/>
        <p:txBody>
          <a:bodyPr/>
          <a:lstStyle/>
          <a:p>
            <a:r>
              <a:rPr lang="en-US" dirty="0"/>
              <a:t>Experimentation</a:t>
            </a:r>
          </a:p>
        </p:txBody>
      </p:sp>
      <p:sp>
        <p:nvSpPr>
          <p:cNvPr id="4" name="TextBox 3">
            <a:extLst>
              <a:ext uri="{FF2B5EF4-FFF2-40B4-BE49-F238E27FC236}">
                <a16:creationId xmlns:a16="http://schemas.microsoft.com/office/drawing/2014/main" id="{2AC3AEC9-96D0-4745-AE45-253876A9972B}"/>
              </a:ext>
            </a:extLst>
          </p:cNvPr>
          <p:cNvSpPr txBox="1"/>
          <p:nvPr/>
        </p:nvSpPr>
        <p:spPr>
          <a:xfrm>
            <a:off x="723900" y="2162175"/>
            <a:ext cx="2381250" cy="646331"/>
          </a:xfrm>
          <a:prstGeom prst="rect">
            <a:avLst/>
          </a:prstGeom>
          <a:solidFill>
            <a:schemeClr val="accent2">
              <a:lumMod val="40000"/>
              <a:lumOff val="60000"/>
            </a:schemeClr>
          </a:solidFill>
        </p:spPr>
        <p:txBody>
          <a:bodyPr wrap="square" rtlCol="0">
            <a:spAutoFit/>
          </a:bodyPr>
          <a:lstStyle/>
          <a:p>
            <a:r>
              <a:rPr lang="en-US" dirty="0"/>
              <a:t>CNN and FPGA Implementation testing</a:t>
            </a:r>
          </a:p>
        </p:txBody>
      </p:sp>
      <p:cxnSp>
        <p:nvCxnSpPr>
          <p:cNvPr id="6" name="Straight Connector 5">
            <a:extLst>
              <a:ext uri="{FF2B5EF4-FFF2-40B4-BE49-F238E27FC236}">
                <a16:creationId xmlns:a16="http://schemas.microsoft.com/office/drawing/2014/main" id="{A38AC3E7-0BAD-4538-8032-82C69797709B}"/>
              </a:ext>
            </a:extLst>
          </p:cNvPr>
          <p:cNvCxnSpPr/>
          <p:nvPr/>
        </p:nvCxnSpPr>
        <p:spPr>
          <a:xfrm>
            <a:off x="3390900" y="2000250"/>
            <a:ext cx="0" cy="427253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3DB3E1A-AAC7-4880-B441-354ACB028122}"/>
              </a:ext>
            </a:extLst>
          </p:cNvPr>
          <p:cNvSpPr txBox="1"/>
          <p:nvPr/>
        </p:nvSpPr>
        <p:spPr>
          <a:xfrm>
            <a:off x="723900" y="2971800"/>
            <a:ext cx="2381250" cy="3847207"/>
          </a:xfrm>
          <a:prstGeom prst="rect">
            <a:avLst/>
          </a:prstGeom>
          <a:noFill/>
        </p:spPr>
        <p:txBody>
          <a:bodyPr wrap="square" rtlCol="0">
            <a:spAutoFit/>
          </a:bodyPr>
          <a:lstStyle/>
          <a:p>
            <a:pPr marL="342900" indent="-342900">
              <a:buFont typeface="+mj-lt"/>
              <a:buAutoNum type="arabicPeriod"/>
            </a:pPr>
            <a:r>
              <a:rPr lang="en-US" sz="1600" dirty="0"/>
              <a:t>Train handwritten digit recognition CNN model using MNIST dataset</a:t>
            </a:r>
          </a:p>
          <a:p>
            <a:pPr marL="342900" indent="-342900">
              <a:buFont typeface="+mj-lt"/>
              <a:buAutoNum type="arabicPeriod"/>
            </a:pPr>
            <a:r>
              <a:rPr lang="en-US" sz="1600" dirty="0"/>
              <a:t>Implement the model on PYNQ-Z1</a:t>
            </a:r>
          </a:p>
          <a:p>
            <a:pPr marL="342900" indent="-342900">
              <a:buFont typeface="+mj-lt"/>
              <a:buAutoNum type="arabicPeriod"/>
            </a:pPr>
            <a:r>
              <a:rPr lang="en-US" sz="1600" dirty="0"/>
              <a:t>Evaluate result</a:t>
            </a:r>
          </a:p>
          <a:p>
            <a:pPr marL="342900" indent="-342900">
              <a:buFont typeface="+mj-lt"/>
              <a:buAutoNum type="arabicPeriod"/>
            </a:pPr>
            <a:r>
              <a:rPr lang="en-US" sz="1600" dirty="0"/>
              <a:t>Collect image dataset for stress detection of Thai rice plant</a:t>
            </a:r>
          </a:p>
          <a:p>
            <a:pPr marL="342900" indent="-342900">
              <a:buFont typeface="+mj-lt"/>
              <a:buAutoNum type="arabicPeriod"/>
            </a:pPr>
            <a:r>
              <a:rPr lang="en-US" sz="1600" dirty="0"/>
              <a:t>Train new CNN model with Thai rice dataset for stress classification</a:t>
            </a:r>
          </a:p>
          <a:p>
            <a:pPr marL="342900" indent="-342900">
              <a:buFont typeface="+mj-lt"/>
              <a:buAutoNum type="arabicPeriod"/>
            </a:pPr>
            <a:r>
              <a:rPr lang="en-US" sz="1600" dirty="0"/>
              <a:t>Test run on PYNQ</a:t>
            </a:r>
          </a:p>
          <a:p>
            <a:pPr marL="342900" indent="-342900">
              <a:buFont typeface="+mj-lt"/>
              <a:buAutoNum type="arabicPeriod"/>
            </a:pPr>
            <a:endParaRPr lang="en-US" dirty="0"/>
          </a:p>
        </p:txBody>
      </p:sp>
      <p:sp>
        <p:nvSpPr>
          <p:cNvPr id="8" name="Arrow: Right 7">
            <a:extLst>
              <a:ext uri="{FF2B5EF4-FFF2-40B4-BE49-F238E27FC236}">
                <a16:creationId xmlns:a16="http://schemas.microsoft.com/office/drawing/2014/main" id="{27FF6BA2-58F2-4498-BA9E-C91D9EA67CFF}"/>
              </a:ext>
            </a:extLst>
          </p:cNvPr>
          <p:cNvSpPr/>
          <p:nvPr/>
        </p:nvSpPr>
        <p:spPr>
          <a:xfrm>
            <a:off x="3248025" y="2183207"/>
            <a:ext cx="704846" cy="3021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60801D0-A276-4E6A-9761-B30BC90B02FF}"/>
              </a:ext>
            </a:extLst>
          </p:cNvPr>
          <p:cNvSpPr txBox="1"/>
          <p:nvPr/>
        </p:nvSpPr>
        <p:spPr>
          <a:xfrm>
            <a:off x="4200530" y="2084832"/>
            <a:ext cx="4038601" cy="646331"/>
          </a:xfrm>
          <a:prstGeom prst="rect">
            <a:avLst/>
          </a:prstGeom>
          <a:solidFill>
            <a:schemeClr val="accent2">
              <a:lumMod val="60000"/>
              <a:lumOff val="40000"/>
            </a:schemeClr>
          </a:solidFill>
        </p:spPr>
        <p:txBody>
          <a:bodyPr wrap="square" rtlCol="0">
            <a:spAutoFit/>
          </a:bodyPr>
          <a:lstStyle/>
          <a:p>
            <a:pPr algn="ctr"/>
            <a:r>
              <a:rPr lang="en-US" dirty="0"/>
              <a:t>Leaf Segmentation and plant phenotyping</a:t>
            </a:r>
          </a:p>
          <a:p>
            <a:pPr algn="ctr"/>
            <a:r>
              <a:rPr lang="en-US" dirty="0"/>
              <a:t>As an input for CNN training dataset</a:t>
            </a:r>
          </a:p>
        </p:txBody>
      </p:sp>
      <p:sp>
        <p:nvSpPr>
          <p:cNvPr id="10" name="TextBox 9">
            <a:extLst>
              <a:ext uri="{FF2B5EF4-FFF2-40B4-BE49-F238E27FC236}">
                <a16:creationId xmlns:a16="http://schemas.microsoft.com/office/drawing/2014/main" id="{CCF08A03-968C-40B8-8507-8A02215FA64D}"/>
              </a:ext>
            </a:extLst>
          </p:cNvPr>
          <p:cNvSpPr txBox="1"/>
          <p:nvPr/>
        </p:nvSpPr>
        <p:spPr>
          <a:xfrm>
            <a:off x="4446299" y="4046113"/>
            <a:ext cx="3547061" cy="369332"/>
          </a:xfrm>
          <a:prstGeom prst="rect">
            <a:avLst/>
          </a:prstGeom>
          <a:solidFill>
            <a:schemeClr val="accent2"/>
          </a:solidFill>
        </p:spPr>
        <p:txBody>
          <a:bodyPr wrap="none" rtlCol="0">
            <a:spAutoFit/>
          </a:bodyPr>
          <a:lstStyle/>
          <a:p>
            <a:r>
              <a:rPr lang="en-US" dirty="0"/>
              <a:t>Train CNN model for stress detection</a:t>
            </a:r>
          </a:p>
        </p:txBody>
      </p:sp>
      <p:sp>
        <p:nvSpPr>
          <p:cNvPr id="11" name="Arrow: Down 10">
            <a:extLst>
              <a:ext uri="{FF2B5EF4-FFF2-40B4-BE49-F238E27FC236}">
                <a16:creationId xmlns:a16="http://schemas.microsoft.com/office/drawing/2014/main" id="{35B2BD6D-0B13-4719-A5C2-110216016444}"/>
              </a:ext>
            </a:extLst>
          </p:cNvPr>
          <p:cNvSpPr/>
          <p:nvPr/>
        </p:nvSpPr>
        <p:spPr>
          <a:xfrm>
            <a:off x="6053145" y="3065472"/>
            <a:ext cx="333368"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DA22C648-91E2-4E73-A4FF-E512B772B084}"/>
              </a:ext>
            </a:extLst>
          </p:cNvPr>
          <p:cNvSpPr/>
          <p:nvPr/>
        </p:nvSpPr>
        <p:spPr>
          <a:xfrm>
            <a:off x="6048383" y="4895403"/>
            <a:ext cx="333368"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5F79964-E662-4DE6-93A1-778980C69CB6}"/>
              </a:ext>
            </a:extLst>
          </p:cNvPr>
          <p:cNvSpPr txBox="1"/>
          <p:nvPr/>
        </p:nvSpPr>
        <p:spPr>
          <a:xfrm>
            <a:off x="4192718" y="5903452"/>
            <a:ext cx="4044697" cy="369332"/>
          </a:xfrm>
          <a:prstGeom prst="rect">
            <a:avLst/>
          </a:prstGeom>
          <a:solidFill>
            <a:schemeClr val="accent2">
              <a:lumMod val="75000"/>
            </a:schemeClr>
          </a:solidFill>
        </p:spPr>
        <p:txBody>
          <a:bodyPr wrap="none" rtlCol="0">
            <a:spAutoFit/>
          </a:bodyPr>
          <a:lstStyle/>
          <a:p>
            <a:r>
              <a:rPr lang="en-US" dirty="0"/>
              <a:t>FPGA Implementation on PYNQ planform</a:t>
            </a:r>
          </a:p>
        </p:txBody>
      </p:sp>
      <p:sp>
        <p:nvSpPr>
          <p:cNvPr id="14" name="TextBox 13">
            <a:extLst>
              <a:ext uri="{FF2B5EF4-FFF2-40B4-BE49-F238E27FC236}">
                <a16:creationId xmlns:a16="http://schemas.microsoft.com/office/drawing/2014/main" id="{5E4C502D-6401-496B-8136-02CDBBFE72B5}"/>
              </a:ext>
            </a:extLst>
          </p:cNvPr>
          <p:cNvSpPr txBox="1"/>
          <p:nvPr/>
        </p:nvSpPr>
        <p:spPr>
          <a:xfrm>
            <a:off x="9172575" y="3670976"/>
            <a:ext cx="2152647" cy="646331"/>
          </a:xfrm>
          <a:prstGeom prst="rect">
            <a:avLst/>
          </a:prstGeom>
          <a:solidFill>
            <a:srgbClr val="92D050"/>
          </a:solidFill>
        </p:spPr>
        <p:txBody>
          <a:bodyPr wrap="square" rtlCol="0">
            <a:spAutoFit/>
          </a:bodyPr>
          <a:lstStyle/>
          <a:p>
            <a:pPr algn="ctr"/>
            <a:r>
              <a:rPr lang="en-US" dirty="0"/>
              <a:t>Testing the system in real growing site</a:t>
            </a:r>
          </a:p>
        </p:txBody>
      </p:sp>
      <p:sp>
        <p:nvSpPr>
          <p:cNvPr id="15" name="Arrow: Right 14">
            <a:extLst>
              <a:ext uri="{FF2B5EF4-FFF2-40B4-BE49-F238E27FC236}">
                <a16:creationId xmlns:a16="http://schemas.microsoft.com/office/drawing/2014/main" id="{2A893CD3-814E-4D71-BC77-7F729169E0DB}"/>
              </a:ext>
            </a:extLst>
          </p:cNvPr>
          <p:cNvSpPr/>
          <p:nvPr/>
        </p:nvSpPr>
        <p:spPr>
          <a:xfrm rot="18495140">
            <a:off x="8420100" y="4918251"/>
            <a:ext cx="923925" cy="322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logo&#10;&#10;Description automatically generated">
            <a:extLst>
              <a:ext uri="{FF2B5EF4-FFF2-40B4-BE49-F238E27FC236}">
                <a16:creationId xmlns:a16="http://schemas.microsoft.com/office/drawing/2014/main" id="{D78CCA6D-EBB4-49F7-A8C9-88AB82A7EDCE}"/>
              </a:ext>
            </a:extLst>
          </p:cNvPr>
          <p:cNvPicPr>
            <a:picLocks noChangeAspect="1"/>
          </p:cNvPicPr>
          <p:nvPr/>
        </p:nvPicPr>
        <p:blipFill>
          <a:blip r:embed="rId2"/>
          <a:stretch>
            <a:fillRect/>
          </a:stretch>
        </p:blipFill>
        <p:spPr>
          <a:xfrm>
            <a:off x="9952997" y="80098"/>
            <a:ext cx="2040735" cy="875597"/>
          </a:xfrm>
          <a:prstGeom prst="rect">
            <a:avLst/>
          </a:prstGeom>
        </p:spPr>
      </p:pic>
    </p:spTree>
    <p:extLst>
      <p:ext uri="{BB962C8B-B14F-4D97-AF65-F5344CB8AC3E}">
        <p14:creationId xmlns:p14="http://schemas.microsoft.com/office/powerpoint/2010/main" val="144059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9A3DE-79BA-4E3A-A59B-E5E20E5A818E}"/>
              </a:ext>
            </a:extLst>
          </p:cNvPr>
          <p:cNvSpPr>
            <a:spLocks noGrp="1"/>
          </p:cNvSpPr>
          <p:nvPr>
            <p:ph type="title"/>
          </p:nvPr>
        </p:nvSpPr>
        <p:spPr>
          <a:xfrm>
            <a:off x="1024128" y="585216"/>
            <a:ext cx="4732244" cy="1499616"/>
          </a:xfrm>
        </p:spPr>
        <p:txBody>
          <a:bodyPr>
            <a:normAutofit/>
          </a:bodyPr>
          <a:lstStyle/>
          <a:p>
            <a:r>
              <a:rPr lang="en-US" sz="4800"/>
              <a:t>Collect thai rice plant dataset</a:t>
            </a:r>
          </a:p>
        </p:txBody>
      </p:sp>
      <p:sp>
        <p:nvSpPr>
          <p:cNvPr id="3" name="Content Placeholder 2">
            <a:extLst>
              <a:ext uri="{FF2B5EF4-FFF2-40B4-BE49-F238E27FC236}">
                <a16:creationId xmlns:a16="http://schemas.microsoft.com/office/drawing/2014/main" id="{57003950-C7A2-436B-81F5-C5975E8D6A01}"/>
              </a:ext>
            </a:extLst>
          </p:cNvPr>
          <p:cNvSpPr>
            <a:spLocks noGrp="1"/>
          </p:cNvSpPr>
          <p:nvPr>
            <p:ph idx="1"/>
          </p:nvPr>
        </p:nvSpPr>
        <p:spPr>
          <a:xfrm>
            <a:off x="1024129" y="2286000"/>
            <a:ext cx="4656236" cy="4023360"/>
          </a:xfrm>
        </p:spPr>
        <p:txBody>
          <a:bodyPr>
            <a:normAutofit/>
          </a:bodyPr>
          <a:lstStyle/>
          <a:p>
            <a:r>
              <a:rPr lang="en-US" sz="2000" dirty="0"/>
              <a:t>Dataset is collected from PhD student’s research of botanic faculty of Chulalongkorn university.</a:t>
            </a:r>
          </a:p>
          <a:p>
            <a:r>
              <a:rPr lang="en-US" sz="2000" dirty="0"/>
              <a:t>Dataset is the images of 16 days rice plant treated with the vary nutrition concentration to observe nutrition deficit status.</a:t>
            </a:r>
          </a:p>
          <a:p>
            <a:r>
              <a:rPr lang="en-US" sz="2000" dirty="0"/>
              <a:t>The image is taking simultaneously in three views.</a:t>
            </a:r>
          </a:p>
        </p:txBody>
      </p:sp>
      <p:sp>
        <p:nvSpPr>
          <p:cNvPr id="12" name="Rectangle 11">
            <a:extLst>
              <a:ext uri="{FF2B5EF4-FFF2-40B4-BE49-F238E27FC236}">
                <a16:creationId xmlns:a16="http://schemas.microsoft.com/office/drawing/2014/main" id="{851B3DF1-4CE5-467E-B70A-27ECFD9FC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275" y="0"/>
            <a:ext cx="61087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5EAB8-A1A2-489F-AA73-FAEB5F810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10" y="321731"/>
            <a:ext cx="3278619" cy="3662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4DF479-A531-4ACA-BA3F-68FFE3B5E8CB}"/>
              </a:ext>
            </a:extLst>
          </p:cNvPr>
          <p:cNvPicPr>
            <a:picLocks noChangeAspect="1"/>
          </p:cNvPicPr>
          <p:nvPr/>
        </p:nvPicPr>
        <p:blipFill>
          <a:blip r:embed="rId2"/>
          <a:stretch>
            <a:fillRect/>
          </a:stretch>
        </p:blipFill>
        <p:spPr>
          <a:xfrm>
            <a:off x="6801500" y="484068"/>
            <a:ext cx="2494826" cy="3337560"/>
          </a:xfrm>
          <a:prstGeom prst="rect">
            <a:avLst/>
          </a:prstGeom>
        </p:spPr>
      </p:pic>
      <p:sp>
        <p:nvSpPr>
          <p:cNvPr id="16" name="Rectangle 15">
            <a:extLst>
              <a:ext uri="{FF2B5EF4-FFF2-40B4-BE49-F238E27FC236}">
                <a16:creationId xmlns:a16="http://schemas.microsoft.com/office/drawing/2014/main" id="{281AD4E8-D34C-4207-9B4A-2A16545EE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8513" y="311970"/>
            <a:ext cx="2028821" cy="1180366"/>
          </a:xfrm>
          <a:prstGeom prst="rect">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C8F4F2-77A4-4BFD-8619-90C54AB45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72" y="1665817"/>
            <a:ext cx="2014462" cy="23181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B53F09-DE27-49CD-915A-B28ED540AAC1}"/>
              </a:ext>
            </a:extLst>
          </p:cNvPr>
          <p:cNvPicPr>
            <a:picLocks noChangeAspect="1"/>
          </p:cNvPicPr>
          <p:nvPr/>
        </p:nvPicPr>
        <p:blipFill>
          <a:blip r:embed="rId3"/>
          <a:stretch>
            <a:fillRect/>
          </a:stretch>
        </p:blipFill>
        <p:spPr>
          <a:xfrm>
            <a:off x="10105787" y="1804306"/>
            <a:ext cx="1507949" cy="2017323"/>
          </a:xfrm>
          <a:prstGeom prst="rect">
            <a:avLst/>
          </a:prstGeom>
        </p:spPr>
      </p:pic>
      <p:sp>
        <p:nvSpPr>
          <p:cNvPr id="20" name="Rectangle 19">
            <a:extLst>
              <a:ext uri="{FF2B5EF4-FFF2-40B4-BE49-F238E27FC236}">
                <a16:creationId xmlns:a16="http://schemas.microsoft.com/office/drawing/2014/main" id="{C821B03A-4B30-4E60-9F94-C48714CFD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8" y="4157447"/>
            <a:ext cx="2102442" cy="23122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39148DD-DED9-4950-AEFB-1874178311A4}"/>
              </a:ext>
            </a:extLst>
          </p:cNvPr>
          <p:cNvPicPr>
            <a:picLocks noChangeAspect="1"/>
          </p:cNvPicPr>
          <p:nvPr/>
        </p:nvPicPr>
        <p:blipFill>
          <a:blip r:embed="rId4"/>
          <a:stretch>
            <a:fillRect/>
          </a:stretch>
        </p:blipFill>
        <p:spPr>
          <a:xfrm>
            <a:off x="6569894" y="4752184"/>
            <a:ext cx="1789339" cy="1122810"/>
          </a:xfrm>
          <a:prstGeom prst="rect">
            <a:avLst/>
          </a:prstGeom>
        </p:spPr>
      </p:pic>
      <p:sp>
        <p:nvSpPr>
          <p:cNvPr id="22" name="Rectangle 21">
            <a:extLst>
              <a:ext uri="{FF2B5EF4-FFF2-40B4-BE49-F238E27FC236}">
                <a16:creationId xmlns:a16="http://schemas.microsoft.com/office/drawing/2014/main" id="{25E0DC26-3B2F-4043-8442-B41AC745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0625" y="4157447"/>
            <a:ext cx="3206709" cy="23122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E12B87-E92C-409D-B341-713525092A15}"/>
              </a:ext>
            </a:extLst>
          </p:cNvPr>
          <p:cNvPicPr>
            <a:picLocks noChangeAspect="1"/>
          </p:cNvPicPr>
          <p:nvPr/>
        </p:nvPicPr>
        <p:blipFill>
          <a:blip r:embed="rId5"/>
          <a:stretch>
            <a:fillRect/>
          </a:stretch>
        </p:blipFill>
        <p:spPr>
          <a:xfrm>
            <a:off x="8833799" y="4586297"/>
            <a:ext cx="2880360" cy="1454582"/>
          </a:xfrm>
          <a:prstGeom prst="rect">
            <a:avLst/>
          </a:prstGeom>
        </p:spPr>
      </p:pic>
      <p:pic>
        <p:nvPicPr>
          <p:cNvPr id="15" name="Picture 14" descr="A close up of a logo&#10;&#10;Description automatically generated">
            <a:extLst>
              <a:ext uri="{FF2B5EF4-FFF2-40B4-BE49-F238E27FC236}">
                <a16:creationId xmlns:a16="http://schemas.microsoft.com/office/drawing/2014/main" id="{A12F2A6E-A1F0-460D-8041-E71A16751842}"/>
              </a:ext>
            </a:extLst>
          </p:cNvPr>
          <p:cNvPicPr>
            <a:picLocks noChangeAspect="1"/>
          </p:cNvPicPr>
          <p:nvPr/>
        </p:nvPicPr>
        <p:blipFill>
          <a:blip r:embed="rId6"/>
          <a:stretch>
            <a:fillRect/>
          </a:stretch>
        </p:blipFill>
        <p:spPr>
          <a:xfrm>
            <a:off x="9927765" y="533753"/>
            <a:ext cx="1851287" cy="794313"/>
          </a:xfrm>
          <a:prstGeom prst="rect">
            <a:avLst/>
          </a:prstGeom>
        </p:spPr>
      </p:pic>
    </p:spTree>
    <p:extLst>
      <p:ext uri="{BB962C8B-B14F-4D97-AF65-F5344CB8AC3E}">
        <p14:creationId xmlns:p14="http://schemas.microsoft.com/office/powerpoint/2010/main" val="2052367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13BF-9606-4EFA-B128-D12EC94A913E}"/>
              </a:ext>
            </a:extLst>
          </p:cNvPr>
          <p:cNvSpPr>
            <a:spLocks noGrp="1"/>
          </p:cNvSpPr>
          <p:nvPr>
            <p:ph type="title"/>
          </p:nvPr>
        </p:nvSpPr>
        <p:spPr/>
        <p:txBody>
          <a:bodyPr/>
          <a:lstStyle/>
          <a:p>
            <a:r>
              <a:rPr lang="en-US" dirty="0"/>
              <a:t>Thai rice Images</a:t>
            </a:r>
          </a:p>
        </p:txBody>
      </p:sp>
      <p:pic>
        <p:nvPicPr>
          <p:cNvPr id="4" name="Picture 3">
            <a:extLst>
              <a:ext uri="{FF2B5EF4-FFF2-40B4-BE49-F238E27FC236}">
                <a16:creationId xmlns:a16="http://schemas.microsoft.com/office/drawing/2014/main" id="{67F2318C-6621-4A24-BD3D-1FAE6BC32D76}"/>
              </a:ext>
            </a:extLst>
          </p:cNvPr>
          <p:cNvPicPr>
            <a:picLocks noChangeAspect="1"/>
          </p:cNvPicPr>
          <p:nvPr/>
        </p:nvPicPr>
        <p:blipFill rotWithShape="1">
          <a:blip r:embed="rId2"/>
          <a:srcRect t="-1" r="36294" b="49557"/>
          <a:stretch/>
        </p:blipFill>
        <p:spPr>
          <a:xfrm>
            <a:off x="1024128" y="1699303"/>
            <a:ext cx="4532658" cy="3459394"/>
          </a:xfrm>
          <a:prstGeom prst="rect">
            <a:avLst/>
          </a:prstGeom>
        </p:spPr>
      </p:pic>
      <p:sp>
        <p:nvSpPr>
          <p:cNvPr id="5" name="TextBox 4">
            <a:extLst>
              <a:ext uri="{FF2B5EF4-FFF2-40B4-BE49-F238E27FC236}">
                <a16:creationId xmlns:a16="http://schemas.microsoft.com/office/drawing/2014/main" id="{056806FE-A38B-4E80-8D86-BB270113A663}"/>
              </a:ext>
            </a:extLst>
          </p:cNvPr>
          <p:cNvSpPr txBox="1"/>
          <p:nvPr/>
        </p:nvSpPr>
        <p:spPr>
          <a:xfrm>
            <a:off x="809874" y="5444836"/>
            <a:ext cx="4961166" cy="923330"/>
          </a:xfrm>
          <a:prstGeom prst="rect">
            <a:avLst/>
          </a:prstGeom>
          <a:noFill/>
        </p:spPr>
        <p:txBody>
          <a:bodyPr wrap="none" rtlCol="0">
            <a:spAutoFit/>
          </a:bodyPr>
          <a:lstStyle/>
          <a:p>
            <a:r>
              <a:rPr lang="en-US" dirty="0"/>
              <a:t>138 images of front and side views</a:t>
            </a:r>
          </a:p>
          <a:p>
            <a:r>
              <a:rPr lang="en-US" dirty="0"/>
              <a:t>Rice plants are feed with vary nutrient concentration</a:t>
            </a:r>
          </a:p>
          <a:p>
            <a:r>
              <a:rPr lang="en-US" dirty="0"/>
              <a:t>(0.25%, 5%, 25%, 50% and 100%)</a:t>
            </a:r>
          </a:p>
        </p:txBody>
      </p:sp>
      <p:sp>
        <p:nvSpPr>
          <p:cNvPr id="6" name="Arrow: Right 5">
            <a:extLst>
              <a:ext uri="{FF2B5EF4-FFF2-40B4-BE49-F238E27FC236}">
                <a16:creationId xmlns:a16="http://schemas.microsoft.com/office/drawing/2014/main" id="{5A55D174-7A8D-4BA5-912C-72AEB4A2DBA4}"/>
              </a:ext>
            </a:extLst>
          </p:cNvPr>
          <p:cNvSpPr/>
          <p:nvPr/>
        </p:nvSpPr>
        <p:spPr>
          <a:xfrm>
            <a:off x="5884164" y="2959331"/>
            <a:ext cx="907334" cy="469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5040C9E-0C4E-43D2-89B6-F6CE15FFA2D9}"/>
              </a:ext>
            </a:extLst>
          </p:cNvPr>
          <p:cNvPicPr>
            <a:picLocks noChangeAspect="1"/>
          </p:cNvPicPr>
          <p:nvPr/>
        </p:nvPicPr>
        <p:blipFill>
          <a:blip r:embed="rId3"/>
          <a:stretch>
            <a:fillRect/>
          </a:stretch>
        </p:blipFill>
        <p:spPr>
          <a:xfrm>
            <a:off x="6901261" y="728662"/>
            <a:ext cx="5001989" cy="4822032"/>
          </a:xfrm>
          <a:prstGeom prst="rect">
            <a:avLst/>
          </a:prstGeom>
        </p:spPr>
      </p:pic>
      <p:sp>
        <p:nvSpPr>
          <p:cNvPr id="8" name="TextBox 7">
            <a:extLst>
              <a:ext uri="{FF2B5EF4-FFF2-40B4-BE49-F238E27FC236}">
                <a16:creationId xmlns:a16="http://schemas.microsoft.com/office/drawing/2014/main" id="{5D8D3231-0457-4D92-843F-52FB40957750}"/>
              </a:ext>
            </a:extLst>
          </p:cNvPr>
          <p:cNvSpPr txBox="1"/>
          <p:nvPr/>
        </p:nvSpPr>
        <p:spPr>
          <a:xfrm>
            <a:off x="8465628" y="5622132"/>
            <a:ext cx="2278572" cy="369332"/>
          </a:xfrm>
          <a:prstGeom prst="rect">
            <a:avLst/>
          </a:prstGeom>
          <a:noFill/>
        </p:spPr>
        <p:txBody>
          <a:bodyPr wrap="none" rtlCol="0">
            <a:spAutoFit/>
          </a:bodyPr>
          <a:lstStyle/>
          <a:p>
            <a:r>
              <a:rPr lang="en-US" dirty="0"/>
              <a:t>720x720 Pixel images</a:t>
            </a:r>
          </a:p>
        </p:txBody>
      </p:sp>
      <p:pic>
        <p:nvPicPr>
          <p:cNvPr id="9" name="Picture 8" descr="A close up of a logo&#10;&#10;Description automatically generated">
            <a:extLst>
              <a:ext uri="{FF2B5EF4-FFF2-40B4-BE49-F238E27FC236}">
                <a16:creationId xmlns:a16="http://schemas.microsoft.com/office/drawing/2014/main" id="{789491E1-07E4-41F0-A3E6-EA8A426216FC}"/>
              </a:ext>
            </a:extLst>
          </p:cNvPr>
          <p:cNvPicPr>
            <a:picLocks noChangeAspect="1"/>
          </p:cNvPicPr>
          <p:nvPr/>
        </p:nvPicPr>
        <p:blipFill>
          <a:blip r:embed="rId4"/>
          <a:stretch>
            <a:fillRect/>
          </a:stretch>
        </p:blipFill>
        <p:spPr>
          <a:xfrm>
            <a:off x="10744200" y="80099"/>
            <a:ext cx="1249532" cy="536124"/>
          </a:xfrm>
          <a:prstGeom prst="rect">
            <a:avLst/>
          </a:prstGeom>
        </p:spPr>
      </p:pic>
    </p:spTree>
    <p:extLst>
      <p:ext uri="{BB962C8B-B14F-4D97-AF65-F5344CB8AC3E}">
        <p14:creationId xmlns:p14="http://schemas.microsoft.com/office/powerpoint/2010/main" val="145759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3870-E16C-4A8B-88D7-4A3FD42D3041}"/>
              </a:ext>
            </a:extLst>
          </p:cNvPr>
          <p:cNvSpPr>
            <a:spLocks noGrp="1"/>
          </p:cNvSpPr>
          <p:nvPr>
            <p:ph type="title"/>
          </p:nvPr>
        </p:nvSpPr>
        <p:spPr/>
        <p:txBody>
          <a:bodyPr/>
          <a:lstStyle/>
          <a:p>
            <a:r>
              <a:rPr lang="en-US" dirty="0" err="1"/>
              <a:t>mnist</a:t>
            </a:r>
            <a:r>
              <a:rPr lang="en-US" dirty="0"/>
              <a:t> dataset</a:t>
            </a:r>
          </a:p>
        </p:txBody>
      </p:sp>
      <p:pic>
        <p:nvPicPr>
          <p:cNvPr id="5" name="Content Placeholder 4" descr="A picture containing water&#10;&#10;Description automatically generated">
            <a:extLst>
              <a:ext uri="{FF2B5EF4-FFF2-40B4-BE49-F238E27FC236}">
                <a16:creationId xmlns:a16="http://schemas.microsoft.com/office/drawing/2014/main" id="{A49B5AC2-6FE4-45BE-86A6-AB4343B9C012}"/>
              </a:ext>
            </a:extLst>
          </p:cNvPr>
          <p:cNvPicPr>
            <a:picLocks noGrp="1" noChangeAspect="1"/>
          </p:cNvPicPr>
          <p:nvPr>
            <p:ph idx="1"/>
          </p:nvPr>
        </p:nvPicPr>
        <p:blipFill>
          <a:blip r:embed="rId2"/>
          <a:stretch>
            <a:fillRect/>
          </a:stretch>
        </p:blipFill>
        <p:spPr>
          <a:xfrm>
            <a:off x="1024128" y="1812175"/>
            <a:ext cx="4022725" cy="4022725"/>
          </a:xfrm>
        </p:spPr>
      </p:pic>
      <p:sp>
        <p:nvSpPr>
          <p:cNvPr id="6" name="TextBox 5">
            <a:extLst>
              <a:ext uri="{FF2B5EF4-FFF2-40B4-BE49-F238E27FC236}">
                <a16:creationId xmlns:a16="http://schemas.microsoft.com/office/drawing/2014/main" id="{2A66A4C0-5811-4708-9980-7704CD1298F6}"/>
              </a:ext>
            </a:extLst>
          </p:cNvPr>
          <p:cNvSpPr txBox="1"/>
          <p:nvPr/>
        </p:nvSpPr>
        <p:spPr>
          <a:xfrm>
            <a:off x="5884164" y="2084832"/>
            <a:ext cx="2630785" cy="923330"/>
          </a:xfrm>
          <a:prstGeom prst="rect">
            <a:avLst/>
          </a:prstGeom>
          <a:noFill/>
        </p:spPr>
        <p:txBody>
          <a:bodyPr wrap="none" rtlCol="0">
            <a:spAutoFit/>
          </a:bodyPr>
          <a:lstStyle/>
          <a:p>
            <a:r>
              <a:rPr lang="en-US" dirty="0"/>
              <a:t>50,000 Training dataset</a:t>
            </a:r>
            <a:br>
              <a:rPr lang="en-US" dirty="0"/>
            </a:br>
            <a:r>
              <a:rPr lang="en-US" dirty="0"/>
              <a:t>10,000 Validation dataset</a:t>
            </a:r>
            <a:br>
              <a:rPr lang="en-US" dirty="0"/>
            </a:br>
            <a:r>
              <a:rPr lang="en-US" dirty="0"/>
              <a:t>10,000 Test dataset</a:t>
            </a:r>
          </a:p>
        </p:txBody>
      </p:sp>
      <p:sp>
        <p:nvSpPr>
          <p:cNvPr id="7" name="Rectangle 6">
            <a:extLst>
              <a:ext uri="{FF2B5EF4-FFF2-40B4-BE49-F238E27FC236}">
                <a16:creationId xmlns:a16="http://schemas.microsoft.com/office/drawing/2014/main" id="{53D26959-FFF2-4031-A132-B56F81824195}"/>
              </a:ext>
            </a:extLst>
          </p:cNvPr>
          <p:cNvSpPr/>
          <p:nvPr/>
        </p:nvSpPr>
        <p:spPr>
          <a:xfrm>
            <a:off x="937301" y="5932993"/>
            <a:ext cx="6096000" cy="261610"/>
          </a:xfrm>
          <a:prstGeom prst="rect">
            <a:avLst/>
          </a:prstGeom>
        </p:spPr>
        <p:txBody>
          <a:bodyPr>
            <a:spAutoFit/>
          </a:bodyPr>
          <a:lstStyle/>
          <a:p>
            <a:r>
              <a:rPr lang="en-US" sz="1100" dirty="0">
                <a:solidFill>
                  <a:srgbClr val="333333"/>
                </a:solidFill>
                <a:latin typeface="TimesNewRoman"/>
              </a:rPr>
              <a:t>THE MNIST DATABASE. (n.d.). Retrieved from http://yann.lecun.com/exdb/mnist/</a:t>
            </a:r>
            <a:endParaRPr lang="en-US" sz="1100" dirty="0"/>
          </a:p>
        </p:txBody>
      </p:sp>
      <p:pic>
        <p:nvPicPr>
          <p:cNvPr id="8" name="Picture 7" descr="A close up of a logo&#10;&#10;Description automatically generated">
            <a:extLst>
              <a:ext uri="{FF2B5EF4-FFF2-40B4-BE49-F238E27FC236}">
                <a16:creationId xmlns:a16="http://schemas.microsoft.com/office/drawing/2014/main" id="{1F987E10-D20A-4E9D-9C40-4B3B370D9927}"/>
              </a:ext>
            </a:extLst>
          </p:cNvPr>
          <p:cNvPicPr>
            <a:picLocks noChangeAspect="1"/>
          </p:cNvPicPr>
          <p:nvPr/>
        </p:nvPicPr>
        <p:blipFill>
          <a:blip r:embed="rId3"/>
          <a:stretch>
            <a:fillRect/>
          </a:stretch>
        </p:blipFill>
        <p:spPr>
          <a:xfrm>
            <a:off x="9952997" y="80098"/>
            <a:ext cx="2040735" cy="875597"/>
          </a:xfrm>
          <a:prstGeom prst="rect">
            <a:avLst/>
          </a:prstGeom>
        </p:spPr>
      </p:pic>
    </p:spTree>
    <p:extLst>
      <p:ext uri="{BB962C8B-B14F-4D97-AF65-F5344CB8AC3E}">
        <p14:creationId xmlns:p14="http://schemas.microsoft.com/office/powerpoint/2010/main" val="513007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66AA0E-1AC6-4B4A-A57E-FBC6A82F12C8}"/>
              </a:ext>
            </a:extLst>
          </p:cNvPr>
          <p:cNvPicPr>
            <a:picLocks noChangeAspect="1"/>
          </p:cNvPicPr>
          <p:nvPr/>
        </p:nvPicPr>
        <p:blipFill>
          <a:blip r:embed="rId2"/>
          <a:stretch>
            <a:fillRect/>
          </a:stretch>
        </p:blipFill>
        <p:spPr>
          <a:xfrm>
            <a:off x="1190912" y="517896"/>
            <a:ext cx="9810176" cy="5862886"/>
          </a:xfrm>
          <a:prstGeom prst="rect">
            <a:avLst/>
          </a:prstGeom>
        </p:spPr>
      </p:pic>
      <p:pic>
        <p:nvPicPr>
          <p:cNvPr id="3" name="Picture 2" descr="A close up of a logo&#10;&#10;Description automatically generated">
            <a:extLst>
              <a:ext uri="{FF2B5EF4-FFF2-40B4-BE49-F238E27FC236}">
                <a16:creationId xmlns:a16="http://schemas.microsoft.com/office/drawing/2014/main" id="{3C301B7B-0E0B-423D-B0E5-2BB5AF6D3C17}"/>
              </a:ext>
            </a:extLst>
          </p:cNvPr>
          <p:cNvPicPr>
            <a:picLocks noChangeAspect="1"/>
          </p:cNvPicPr>
          <p:nvPr/>
        </p:nvPicPr>
        <p:blipFill>
          <a:blip r:embed="rId3"/>
          <a:stretch>
            <a:fillRect/>
          </a:stretch>
        </p:blipFill>
        <p:spPr>
          <a:xfrm>
            <a:off x="9952997" y="80098"/>
            <a:ext cx="2040735" cy="875597"/>
          </a:xfrm>
          <a:prstGeom prst="rect">
            <a:avLst/>
          </a:prstGeom>
        </p:spPr>
      </p:pic>
      <p:sp>
        <p:nvSpPr>
          <p:cNvPr id="2" name="Rectangle 1">
            <a:extLst>
              <a:ext uri="{FF2B5EF4-FFF2-40B4-BE49-F238E27FC236}">
                <a16:creationId xmlns:a16="http://schemas.microsoft.com/office/drawing/2014/main" id="{0B20FFC3-C317-41EC-86E2-DE8A24A356B5}"/>
              </a:ext>
            </a:extLst>
          </p:cNvPr>
          <p:cNvSpPr/>
          <p:nvPr/>
        </p:nvSpPr>
        <p:spPr>
          <a:xfrm>
            <a:off x="7879571" y="6089420"/>
            <a:ext cx="4267201" cy="338554"/>
          </a:xfrm>
          <a:prstGeom prst="rect">
            <a:avLst/>
          </a:prstGeom>
        </p:spPr>
        <p:txBody>
          <a:bodyPr wrap="square">
            <a:spAutoFit/>
          </a:bodyPr>
          <a:lstStyle/>
          <a:p>
            <a:r>
              <a:rPr lang="en-US" sz="800" dirty="0"/>
              <a:t>The Great Balancing Act: 3 Needs for a Sustainable Food Future. (n.d.). Retrieved from https://www.wri.org/resources/presentations/great-balancing-act-3-needs-sustainable-food-future</a:t>
            </a:r>
          </a:p>
        </p:txBody>
      </p:sp>
    </p:spTree>
    <p:extLst>
      <p:ext uri="{BB962C8B-B14F-4D97-AF65-F5344CB8AC3E}">
        <p14:creationId xmlns:p14="http://schemas.microsoft.com/office/powerpoint/2010/main" val="362228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7B9B-9665-4E2C-AB54-B6D1E5E3DBBF}"/>
              </a:ext>
            </a:extLst>
          </p:cNvPr>
          <p:cNvSpPr>
            <a:spLocks noGrp="1"/>
          </p:cNvSpPr>
          <p:nvPr>
            <p:ph type="title"/>
          </p:nvPr>
        </p:nvSpPr>
        <p:spPr/>
        <p:txBody>
          <a:bodyPr/>
          <a:lstStyle/>
          <a:p>
            <a:r>
              <a:rPr lang="en-US" dirty="0"/>
              <a:t>Lenet-5 </a:t>
            </a:r>
            <a:r>
              <a:rPr lang="en-US" dirty="0" err="1"/>
              <a:t>cnn</a:t>
            </a:r>
            <a:endParaRPr lang="en-US" dirty="0"/>
          </a:p>
        </p:txBody>
      </p:sp>
      <p:sp>
        <p:nvSpPr>
          <p:cNvPr id="21" name="Rectangle 20">
            <a:extLst>
              <a:ext uri="{FF2B5EF4-FFF2-40B4-BE49-F238E27FC236}">
                <a16:creationId xmlns:a16="http://schemas.microsoft.com/office/drawing/2014/main" id="{7DAAC996-D7FD-47E7-B774-55F70B68A2E5}"/>
              </a:ext>
            </a:extLst>
          </p:cNvPr>
          <p:cNvSpPr/>
          <p:nvPr/>
        </p:nvSpPr>
        <p:spPr>
          <a:xfrm>
            <a:off x="2239778" y="5898268"/>
            <a:ext cx="9183078" cy="276999"/>
          </a:xfrm>
          <a:prstGeom prst="rect">
            <a:avLst/>
          </a:prstGeom>
        </p:spPr>
        <p:txBody>
          <a:bodyPr wrap="square">
            <a:spAutoFit/>
          </a:bodyPr>
          <a:lstStyle/>
          <a:p>
            <a:r>
              <a:rPr lang="en-US" sz="1200" dirty="0"/>
              <a:t>Rizwan, M. (2018, September 30). LeNet-5 - A Classic CNN Architecture. Retrieved from https://engmrk.com/lenet-5-a-classic-cnn-architecture/</a:t>
            </a:r>
          </a:p>
        </p:txBody>
      </p:sp>
      <p:pic>
        <p:nvPicPr>
          <p:cNvPr id="22" name="Picture 21">
            <a:extLst>
              <a:ext uri="{FF2B5EF4-FFF2-40B4-BE49-F238E27FC236}">
                <a16:creationId xmlns:a16="http://schemas.microsoft.com/office/drawing/2014/main" id="{CF31D0C7-D78E-402A-8380-FD71927B6088}"/>
              </a:ext>
            </a:extLst>
          </p:cNvPr>
          <p:cNvPicPr>
            <a:picLocks noChangeAspect="1"/>
          </p:cNvPicPr>
          <p:nvPr/>
        </p:nvPicPr>
        <p:blipFill>
          <a:blip r:embed="rId2"/>
          <a:stretch>
            <a:fillRect/>
          </a:stretch>
        </p:blipFill>
        <p:spPr>
          <a:xfrm>
            <a:off x="4167340" y="659157"/>
            <a:ext cx="7611024" cy="1229989"/>
          </a:xfrm>
          <a:prstGeom prst="rect">
            <a:avLst/>
          </a:prstGeom>
        </p:spPr>
      </p:pic>
      <p:pic>
        <p:nvPicPr>
          <p:cNvPr id="23" name="Picture 22" descr="A close up of a logo&#10;&#10;Description automatically generated">
            <a:extLst>
              <a:ext uri="{FF2B5EF4-FFF2-40B4-BE49-F238E27FC236}">
                <a16:creationId xmlns:a16="http://schemas.microsoft.com/office/drawing/2014/main" id="{C3062D99-4363-4C89-A7A3-30098827BB35}"/>
              </a:ext>
            </a:extLst>
          </p:cNvPr>
          <p:cNvPicPr>
            <a:picLocks noChangeAspect="1"/>
          </p:cNvPicPr>
          <p:nvPr/>
        </p:nvPicPr>
        <p:blipFill>
          <a:blip r:embed="rId3"/>
          <a:stretch>
            <a:fillRect/>
          </a:stretch>
        </p:blipFill>
        <p:spPr>
          <a:xfrm>
            <a:off x="10744200" y="80099"/>
            <a:ext cx="1249532" cy="536124"/>
          </a:xfrm>
          <a:prstGeom prst="rect">
            <a:avLst/>
          </a:prstGeom>
        </p:spPr>
      </p:pic>
      <p:pic>
        <p:nvPicPr>
          <p:cNvPr id="3" name="Picture 2">
            <a:extLst>
              <a:ext uri="{FF2B5EF4-FFF2-40B4-BE49-F238E27FC236}">
                <a16:creationId xmlns:a16="http://schemas.microsoft.com/office/drawing/2014/main" id="{47D28BC1-C0C4-4951-99D2-076081681327}"/>
              </a:ext>
            </a:extLst>
          </p:cNvPr>
          <p:cNvPicPr>
            <a:picLocks noChangeAspect="1"/>
          </p:cNvPicPr>
          <p:nvPr/>
        </p:nvPicPr>
        <p:blipFill>
          <a:blip r:embed="rId4"/>
          <a:stretch>
            <a:fillRect/>
          </a:stretch>
        </p:blipFill>
        <p:spPr>
          <a:xfrm>
            <a:off x="2001523" y="2062441"/>
            <a:ext cx="9259759" cy="3662532"/>
          </a:xfrm>
          <a:prstGeom prst="rect">
            <a:avLst/>
          </a:prstGeom>
        </p:spPr>
      </p:pic>
    </p:spTree>
    <p:extLst>
      <p:ext uri="{BB962C8B-B14F-4D97-AF65-F5344CB8AC3E}">
        <p14:creationId xmlns:p14="http://schemas.microsoft.com/office/powerpoint/2010/main" val="3602528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FD78-DEAD-4042-B22E-4A79B55616E8}"/>
              </a:ext>
            </a:extLst>
          </p:cNvPr>
          <p:cNvSpPr>
            <a:spLocks noGrp="1"/>
          </p:cNvSpPr>
          <p:nvPr>
            <p:ph type="title"/>
          </p:nvPr>
        </p:nvSpPr>
        <p:spPr/>
        <p:txBody>
          <a:bodyPr/>
          <a:lstStyle/>
          <a:p>
            <a:r>
              <a:rPr lang="en-US" dirty="0"/>
              <a:t>Train CNN Model with </a:t>
            </a:r>
            <a:r>
              <a:rPr lang="en-US" dirty="0" err="1"/>
              <a:t>Mnist</a:t>
            </a:r>
            <a:r>
              <a:rPr lang="en-US" dirty="0"/>
              <a:t> dataset on desktop computer</a:t>
            </a:r>
          </a:p>
        </p:txBody>
      </p:sp>
      <p:pic>
        <p:nvPicPr>
          <p:cNvPr id="4" name="Picture 3">
            <a:extLst>
              <a:ext uri="{FF2B5EF4-FFF2-40B4-BE49-F238E27FC236}">
                <a16:creationId xmlns:a16="http://schemas.microsoft.com/office/drawing/2014/main" id="{FA95C94B-0923-47CC-89C8-66CD37BF60EC}"/>
              </a:ext>
            </a:extLst>
          </p:cNvPr>
          <p:cNvPicPr>
            <a:picLocks noChangeAspect="1"/>
          </p:cNvPicPr>
          <p:nvPr/>
        </p:nvPicPr>
        <p:blipFill>
          <a:blip r:embed="rId2"/>
          <a:stretch>
            <a:fillRect/>
          </a:stretch>
        </p:blipFill>
        <p:spPr>
          <a:xfrm>
            <a:off x="754458" y="2279650"/>
            <a:ext cx="4283055" cy="4391395"/>
          </a:xfrm>
          <a:prstGeom prst="rect">
            <a:avLst/>
          </a:prstGeom>
        </p:spPr>
      </p:pic>
      <p:sp>
        <p:nvSpPr>
          <p:cNvPr id="5" name="TextBox 4">
            <a:extLst>
              <a:ext uri="{FF2B5EF4-FFF2-40B4-BE49-F238E27FC236}">
                <a16:creationId xmlns:a16="http://schemas.microsoft.com/office/drawing/2014/main" id="{4E95ABFF-564A-4F3C-929A-0FD12C658ADF}"/>
              </a:ext>
            </a:extLst>
          </p:cNvPr>
          <p:cNvSpPr txBox="1"/>
          <p:nvPr/>
        </p:nvSpPr>
        <p:spPr>
          <a:xfrm>
            <a:off x="2169311" y="1900166"/>
            <a:ext cx="1453347" cy="369332"/>
          </a:xfrm>
          <a:prstGeom prst="rect">
            <a:avLst/>
          </a:prstGeom>
          <a:noFill/>
        </p:spPr>
        <p:txBody>
          <a:bodyPr wrap="none" rtlCol="0">
            <a:spAutoFit/>
          </a:bodyPr>
          <a:lstStyle/>
          <a:p>
            <a:r>
              <a:rPr lang="en-US" dirty="0"/>
              <a:t>Training setup</a:t>
            </a:r>
          </a:p>
        </p:txBody>
      </p:sp>
      <p:pic>
        <p:nvPicPr>
          <p:cNvPr id="6" name="Picture 5">
            <a:extLst>
              <a:ext uri="{FF2B5EF4-FFF2-40B4-BE49-F238E27FC236}">
                <a16:creationId xmlns:a16="http://schemas.microsoft.com/office/drawing/2014/main" id="{C7709691-ABC0-4554-95C6-857AB0E9C00F}"/>
              </a:ext>
            </a:extLst>
          </p:cNvPr>
          <p:cNvPicPr>
            <a:picLocks noChangeAspect="1"/>
          </p:cNvPicPr>
          <p:nvPr/>
        </p:nvPicPr>
        <p:blipFill>
          <a:blip r:embed="rId3"/>
          <a:stretch>
            <a:fillRect/>
          </a:stretch>
        </p:blipFill>
        <p:spPr>
          <a:xfrm>
            <a:off x="5527964" y="2269105"/>
            <a:ext cx="2946102" cy="4401939"/>
          </a:xfrm>
          <a:prstGeom prst="rect">
            <a:avLst/>
          </a:prstGeom>
        </p:spPr>
      </p:pic>
      <p:sp>
        <p:nvSpPr>
          <p:cNvPr id="7" name="TextBox 6">
            <a:extLst>
              <a:ext uri="{FF2B5EF4-FFF2-40B4-BE49-F238E27FC236}">
                <a16:creationId xmlns:a16="http://schemas.microsoft.com/office/drawing/2014/main" id="{CC6E685B-359E-4065-8829-7F695DBBAAD0}"/>
              </a:ext>
            </a:extLst>
          </p:cNvPr>
          <p:cNvSpPr txBox="1"/>
          <p:nvPr/>
        </p:nvSpPr>
        <p:spPr>
          <a:xfrm>
            <a:off x="5658339" y="1891460"/>
            <a:ext cx="2685351" cy="369332"/>
          </a:xfrm>
          <a:prstGeom prst="rect">
            <a:avLst/>
          </a:prstGeom>
          <a:noFill/>
        </p:spPr>
        <p:txBody>
          <a:bodyPr wrap="none" rtlCol="0">
            <a:spAutoFit/>
          </a:bodyPr>
          <a:lstStyle/>
          <a:p>
            <a:r>
              <a:rPr lang="en-US" dirty="0"/>
              <a:t>Training, Validation, Testing</a:t>
            </a:r>
          </a:p>
        </p:txBody>
      </p:sp>
      <p:pic>
        <p:nvPicPr>
          <p:cNvPr id="8" name="Picture 7">
            <a:extLst>
              <a:ext uri="{FF2B5EF4-FFF2-40B4-BE49-F238E27FC236}">
                <a16:creationId xmlns:a16="http://schemas.microsoft.com/office/drawing/2014/main" id="{348D220A-F2F1-4D56-9170-6FDF0637C33B}"/>
              </a:ext>
            </a:extLst>
          </p:cNvPr>
          <p:cNvPicPr>
            <a:picLocks noChangeAspect="1"/>
          </p:cNvPicPr>
          <p:nvPr/>
        </p:nvPicPr>
        <p:blipFill>
          <a:blip r:embed="rId4"/>
          <a:stretch>
            <a:fillRect/>
          </a:stretch>
        </p:blipFill>
        <p:spPr>
          <a:xfrm>
            <a:off x="8828085" y="2604178"/>
            <a:ext cx="2915057" cy="3096057"/>
          </a:xfrm>
          <a:prstGeom prst="rect">
            <a:avLst/>
          </a:prstGeom>
        </p:spPr>
      </p:pic>
      <p:sp>
        <p:nvSpPr>
          <p:cNvPr id="9" name="TextBox 8">
            <a:extLst>
              <a:ext uri="{FF2B5EF4-FFF2-40B4-BE49-F238E27FC236}">
                <a16:creationId xmlns:a16="http://schemas.microsoft.com/office/drawing/2014/main" id="{E4A02DB3-3FED-481E-BB1A-437D1AAA4C5A}"/>
              </a:ext>
            </a:extLst>
          </p:cNvPr>
          <p:cNvSpPr txBox="1"/>
          <p:nvPr/>
        </p:nvSpPr>
        <p:spPr>
          <a:xfrm>
            <a:off x="9327177" y="2159839"/>
            <a:ext cx="1916871" cy="369332"/>
          </a:xfrm>
          <a:prstGeom prst="rect">
            <a:avLst/>
          </a:prstGeom>
          <a:noFill/>
        </p:spPr>
        <p:txBody>
          <a:bodyPr wrap="none" rtlCol="0">
            <a:spAutoFit/>
          </a:bodyPr>
          <a:lstStyle/>
          <a:p>
            <a:r>
              <a:rPr lang="en-US" dirty="0"/>
              <a:t>Result for 5 epochs</a:t>
            </a:r>
          </a:p>
        </p:txBody>
      </p:sp>
      <p:pic>
        <p:nvPicPr>
          <p:cNvPr id="10" name="Picture 9" descr="A close up of a logo&#10;&#10;Description automatically generated">
            <a:extLst>
              <a:ext uri="{FF2B5EF4-FFF2-40B4-BE49-F238E27FC236}">
                <a16:creationId xmlns:a16="http://schemas.microsoft.com/office/drawing/2014/main" id="{389EC284-5971-4AAD-ACBF-6D7A378CF2B3}"/>
              </a:ext>
            </a:extLst>
          </p:cNvPr>
          <p:cNvPicPr>
            <a:picLocks noChangeAspect="1"/>
          </p:cNvPicPr>
          <p:nvPr/>
        </p:nvPicPr>
        <p:blipFill>
          <a:blip r:embed="rId5"/>
          <a:stretch>
            <a:fillRect/>
          </a:stretch>
        </p:blipFill>
        <p:spPr>
          <a:xfrm>
            <a:off x="9952997" y="80098"/>
            <a:ext cx="2040735" cy="875597"/>
          </a:xfrm>
          <a:prstGeom prst="rect">
            <a:avLst/>
          </a:prstGeom>
        </p:spPr>
      </p:pic>
    </p:spTree>
    <p:extLst>
      <p:ext uri="{BB962C8B-B14F-4D97-AF65-F5344CB8AC3E}">
        <p14:creationId xmlns:p14="http://schemas.microsoft.com/office/powerpoint/2010/main" val="2952517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4DC0-D5CD-46BF-AEFD-9BADF88550E9}"/>
              </a:ext>
            </a:extLst>
          </p:cNvPr>
          <p:cNvSpPr>
            <a:spLocks noGrp="1"/>
          </p:cNvSpPr>
          <p:nvPr>
            <p:ph type="title"/>
          </p:nvPr>
        </p:nvSpPr>
        <p:spPr>
          <a:xfrm>
            <a:off x="1024128" y="585216"/>
            <a:ext cx="3133581" cy="1499616"/>
          </a:xfrm>
        </p:spPr>
        <p:txBody>
          <a:bodyPr>
            <a:normAutofit/>
          </a:bodyPr>
          <a:lstStyle/>
          <a:p>
            <a:r>
              <a:rPr lang="en-US" sz="4000" dirty="0"/>
              <a:t>CNN </a:t>
            </a:r>
            <a:r>
              <a:rPr lang="en-US" sz="4000" dirty="0" err="1"/>
              <a:t>Vivado</a:t>
            </a:r>
            <a:r>
              <a:rPr lang="en-US" sz="4000" dirty="0"/>
              <a:t> </a:t>
            </a:r>
            <a:r>
              <a:rPr lang="en-US" sz="4000" dirty="0" err="1"/>
              <a:t>ip</a:t>
            </a:r>
            <a:r>
              <a:rPr lang="en-US" sz="4000" dirty="0"/>
              <a:t> design</a:t>
            </a:r>
          </a:p>
        </p:txBody>
      </p:sp>
      <p:sp>
        <p:nvSpPr>
          <p:cNvPr id="3" name="Content Placeholder 2">
            <a:extLst>
              <a:ext uri="{FF2B5EF4-FFF2-40B4-BE49-F238E27FC236}">
                <a16:creationId xmlns:a16="http://schemas.microsoft.com/office/drawing/2014/main" id="{51D708B3-844C-499C-A098-9294C5255502}"/>
              </a:ext>
            </a:extLst>
          </p:cNvPr>
          <p:cNvSpPr>
            <a:spLocks noGrp="1"/>
          </p:cNvSpPr>
          <p:nvPr>
            <p:ph idx="1"/>
          </p:nvPr>
        </p:nvSpPr>
        <p:spPr>
          <a:xfrm>
            <a:off x="1024129" y="1829571"/>
            <a:ext cx="3133580" cy="1049360"/>
          </a:xfrm>
        </p:spPr>
        <p:txBody>
          <a:bodyPr>
            <a:normAutofit lnSpcReduction="10000"/>
          </a:bodyPr>
          <a:lstStyle/>
          <a:p>
            <a:r>
              <a:rPr lang="en-US" sz="1400" dirty="0"/>
              <a:t>The design is based on IP blocks of the CNN layer concatenating together to form the complete model. Each layer will be separated by the register according to the Pipeline design directive.</a:t>
            </a:r>
          </a:p>
        </p:txBody>
      </p:sp>
      <p:pic>
        <p:nvPicPr>
          <p:cNvPr id="4" name="Picture 3">
            <a:extLst>
              <a:ext uri="{FF2B5EF4-FFF2-40B4-BE49-F238E27FC236}">
                <a16:creationId xmlns:a16="http://schemas.microsoft.com/office/drawing/2014/main" id="{0005035F-5D05-4139-B3A8-9649B6AA01E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310555" y="1123474"/>
            <a:ext cx="7736827" cy="4371305"/>
          </a:xfrm>
          <a:prstGeom prst="rect">
            <a:avLst/>
          </a:prstGeom>
          <a:noFill/>
        </p:spPr>
      </p:pic>
      <p:pic>
        <p:nvPicPr>
          <p:cNvPr id="5" name="Picture 4">
            <a:extLst>
              <a:ext uri="{FF2B5EF4-FFF2-40B4-BE49-F238E27FC236}">
                <a16:creationId xmlns:a16="http://schemas.microsoft.com/office/drawing/2014/main" id="{A42A1A37-CD3B-4675-8FDE-37B9F35A8F5F}"/>
              </a:ext>
            </a:extLst>
          </p:cNvPr>
          <p:cNvPicPr>
            <a:picLocks noChangeAspect="1"/>
          </p:cNvPicPr>
          <p:nvPr/>
        </p:nvPicPr>
        <p:blipFill>
          <a:blip r:embed="rId3"/>
          <a:stretch>
            <a:fillRect/>
          </a:stretch>
        </p:blipFill>
        <p:spPr>
          <a:xfrm>
            <a:off x="217105" y="2716151"/>
            <a:ext cx="4103020" cy="1595619"/>
          </a:xfrm>
          <a:prstGeom prst="rect">
            <a:avLst/>
          </a:prstGeom>
        </p:spPr>
      </p:pic>
      <p:pic>
        <p:nvPicPr>
          <p:cNvPr id="6" name="Picture 5">
            <a:extLst>
              <a:ext uri="{FF2B5EF4-FFF2-40B4-BE49-F238E27FC236}">
                <a16:creationId xmlns:a16="http://schemas.microsoft.com/office/drawing/2014/main" id="{209378A4-BBD3-4846-AD30-0640722C23D4}"/>
              </a:ext>
            </a:extLst>
          </p:cNvPr>
          <p:cNvPicPr>
            <a:picLocks noChangeAspect="1"/>
          </p:cNvPicPr>
          <p:nvPr/>
        </p:nvPicPr>
        <p:blipFill>
          <a:blip r:embed="rId4"/>
          <a:stretch>
            <a:fillRect/>
          </a:stretch>
        </p:blipFill>
        <p:spPr>
          <a:xfrm>
            <a:off x="101231" y="4183584"/>
            <a:ext cx="4280212" cy="2220242"/>
          </a:xfrm>
          <a:prstGeom prst="rect">
            <a:avLst/>
          </a:prstGeom>
        </p:spPr>
      </p:pic>
      <p:pic>
        <p:nvPicPr>
          <p:cNvPr id="7" name="Picture 6" descr="A close up of a logo&#10;&#10;Description automatically generated">
            <a:extLst>
              <a:ext uri="{FF2B5EF4-FFF2-40B4-BE49-F238E27FC236}">
                <a16:creationId xmlns:a16="http://schemas.microsoft.com/office/drawing/2014/main" id="{F0888CC7-7B3B-4DD1-8707-998B6B5990AB}"/>
              </a:ext>
            </a:extLst>
          </p:cNvPr>
          <p:cNvPicPr>
            <a:picLocks noChangeAspect="1"/>
          </p:cNvPicPr>
          <p:nvPr/>
        </p:nvPicPr>
        <p:blipFill>
          <a:blip r:embed="rId5"/>
          <a:stretch>
            <a:fillRect/>
          </a:stretch>
        </p:blipFill>
        <p:spPr>
          <a:xfrm>
            <a:off x="9952997" y="80098"/>
            <a:ext cx="2040735" cy="875597"/>
          </a:xfrm>
          <a:prstGeom prst="rect">
            <a:avLst/>
          </a:prstGeom>
        </p:spPr>
      </p:pic>
      <p:sp>
        <p:nvSpPr>
          <p:cNvPr id="8" name="Rectangle 7">
            <a:extLst>
              <a:ext uri="{FF2B5EF4-FFF2-40B4-BE49-F238E27FC236}">
                <a16:creationId xmlns:a16="http://schemas.microsoft.com/office/drawing/2014/main" id="{0F25E215-F7C0-41C6-95BE-3F0C14A119A2}"/>
              </a:ext>
            </a:extLst>
          </p:cNvPr>
          <p:cNvSpPr/>
          <p:nvPr/>
        </p:nvSpPr>
        <p:spPr>
          <a:xfrm>
            <a:off x="322689" y="6338494"/>
            <a:ext cx="4280212" cy="507831"/>
          </a:xfrm>
          <a:prstGeom prst="rect">
            <a:avLst/>
          </a:prstGeom>
        </p:spPr>
        <p:txBody>
          <a:bodyPr wrap="square">
            <a:spAutoFit/>
          </a:bodyPr>
          <a:lstStyle/>
          <a:p>
            <a:r>
              <a:rPr lang="en-US" sz="900" dirty="0"/>
              <a:t>Crockett, L. H., Elliot, R. A., &amp; </a:t>
            </a:r>
            <a:r>
              <a:rPr lang="en-US" sz="900" dirty="0" err="1"/>
              <a:t>Enderwitz</a:t>
            </a:r>
            <a:r>
              <a:rPr lang="en-US" sz="900" dirty="0"/>
              <a:t>, M. A. (2014). The Zynq Book Embedded Processing with the Arm Cortex-A9 on the Xilinx Zynq-7000 All Programmable Soc. Glasgow: Strathclyde Academic Media.</a:t>
            </a:r>
          </a:p>
        </p:txBody>
      </p:sp>
    </p:spTree>
    <p:extLst>
      <p:ext uri="{BB962C8B-B14F-4D97-AF65-F5344CB8AC3E}">
        <p14:creationId xmlns:p14="http://schemas.microsoft.com/office/powerpoint/2010/main" val="3640866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1A06-7C8E-48FC-9D62-ADC6D6A8B254}"/>
              </a:ext>
            </a:extLst>
          </p:cNvPr>
          <p:cNvSpPr>
            <a:spLocks noGrp="1"/>
          </p:cNvSpPr>
          <p:nvPr>
            <p:ph type="title"/>
          </p:nvPr>
        </p:nvSpPr>
        <p:spPr/>
        <p:txBody>
          <a:bodyPr/>
          <a:lstStyle/>
          <a:p>
            <a:r>
              <a:rPr lang="en-US" dirty="0"/>
              <a:t>Setup model on </a:t>
            </a:r>
            <a:r>
              <a:rPr lang="en-US" dirty="0" err="1"/>
              <a:t>pynq</a:t>
            </a:r>
            <a:endParaRPr lang="en-US" dirty="0"/>
          </a:p>
        </p:txBody>
      </p:sp>
      <p:pic>
        <p:nvPicPr>
          <p:cNvPr id="4" name="Picture 3">
            <a:extLst>
              <a:ext uri="{FF2B5EF4-FFF2-40B4-BE49-F238E27FC236}">
                <a16:creationId xmlns:a16="http://schemas.microsoft.com/office/drawing/2014/main" id="{2EAE83E4-D6D8-4F3D-AAE1-EDC69521828E}"/>
              </a:ext>
            </a:extLst>
          </p:cNvPr>
          <p:cNvPicPr>
            <a:picLocks noChangeAspect="1"/>
          </p:cNvPicPr>
          <p:nvPr/>
        </p:nvPicPr>
        <p:blipFill>
          <a:blip r:embed="rId2"/>
          <a:stretch>
            <a:fillRect/>
          </a:stretch>
        </p:blipFill>
        <p:spPr>
          <a:xfrm>
            <a:off x="493386" y="2662305"/>
            <a:ext cx="5087060" cy="3610479"/>
          </a:xfrm>
          <a:prstGeom prst="rect">
            <a:avLst/>
          </a:prstGeom>
        </p:spPr>
      </p:pic>
      <p:sp>
        <p:nvSpPr>
          <p:cNvPr id="5" name="TextBox 4">
            <a:extLst>
              <a:ext uri="{FF2B5EF4-FFF2-40B4-BE49-F238E27FC236}">
                <a16:creationId xmlns:a16="http://schemas.microsoft.com/office/drawing/2014/main" id="{75958C25-1977-4915-8D0B-A1DA03E81E5B}"/>
              </a:ext>
            </a:extLst>
          </p:cNvPr>
          <p:cNvSpPr txBox="1"/>
          <p:nvPr/>
        </p:nvSpPr>
        <p:spPr>
          <a:xfrm>
            <a:off x="793978" y="1954360"/>
            <a:ext cx="4786468" cy="646331"/>
          </a:xfrm>
          <a:prstGeom prst="rect">
            <a:avLst/>
          </a:prstGeom>
          <a:noFill/>
        </p:spPr>
        <p:txBody>
          <a:bodyPr wrap="square" rtlCol="0">
            <a:spAutoFit/>
          </a:bodyPr>
          <a:lstStyle/>
          <a:p>
            <a:pPr algn="ctr"/>
            <a:r>
              <a:rPr lang="en-US" dirty="0"/>
              <a:t>Weights transfer from trained model on PC to CNN model on PYNQ </a:t>
            </a:r>
          </a:p>
        </p:txBody>
      </p:sp>
      <p:pic>
        <p:nvPicPr>
          <p:cNvPr id="6" name="Picture 5">
            <a:extLst>
              <a:ext uri="{FF2B5EF4-FFF2-40B4-BE49-F238E27FC236}">
                <a16:creationId xmlns:a16="http://schemas.microsoft.com/office/drawing/2014/main" id="{6DC6F3AD-5580-4C2B-9406-DD626E3F6E67}"/>
              </a:ext>
            </a:extLst>
          </p:cNvPr>
          <p:cNvPicPr>
            <a:picLocks noChangeAspect="1"/>
          </p:cNvPicPr>
          <p:nvPr/>
        </p:nvPicPr>
        <p:blipFill>
          <a:blip r:embed="rId3"/>
          <a:stretch>
            <a:fillRect/>
          </a:stretch>
        </p:blipFill>
        <p:spPr>
          <a:xfrm>
            <a:off x="6864881" y="2662305"/>
            <a:ext cx="3762900" cy="2143424"/>
          </a:xfrm>
          <a:prstGeom prst="rect">
            <a:avLst/>
          </a:prstGeom>
        </p:spPr>
      </p:pic>
      <p:sp>
        <p:nvSpPr>
          <p:cNvPr id="7" name="TextBox 6">
            <a:extLst>
              <a:ext uri="{FF2B5EF4-FFF2-40B4-BE49-F238E27FC236}">
                <a16:creationId xmlns:a16="http://schemas.microsoft.com/office/drawing/2014/main" id="{DEEEFA2E-54F7-4E55-BD79-6E3111FB7C2F}"/>
              </a:ext>
            </a:extLst>
          </p:cNvPr>
          <p:cNvSpPr txBox="1"/>
          <p:nvPr/>
        </p:nvSpPr>
        <p:spPr>
          <a:xfrm>
            <a:off x="6533562" y="1954359"/>
            <a:ext cx="4425538" cy="646331"/>
          </a:xfrm>
          <a:prstGeom prst="rect">
            <a:avLst/>
          </a:prstGeom>
          <a:noFill/>
        </p:spPr>
        <p:txBody>
          <a:bodyPr wrap="square" rtlCol="0">
            <a:spAutoFit/>
          </a:bodyPr>
          <a:lstStyle/>
          <a:p>
            <a:pPr algn="ctr"/>
            <a:r>
              <a:rPr lang="en-US" dirty="0"/>
              <a:t>Load weights from CNN model on PS side to CNN model on PL side</a:t>
            </a:r>
          </a:p>
        </p:txBody>
      </p:sp>
      <p:pic>
        <p:nvPicPr>
          <p:cNvPr id="8" name="Picture 7">
            <a:extLst>
              <a:ext uri="{FF2B5EF4-FFF2-40B4-BE49-F238E27FC236}">
                <a16:creationId xmlns:a16="http://schemas.microsoft.com/office/drawing/2014/main" id="{5F1C0241-4725-4F56-9FC4-9D72557EBFB3}"/>
              </a:ext>
            </a:extLst>
          </p:cNvPr>
          <p:cNvPicPr>
            <a:picLocks noChangeAspect="1"/>
          </p:cNvPicPr>
          <p:nvPr/>
        </p:nvPicPr>
        <p:blipFill>
          <a:blip r:embed="rId4"/>
          <a:stretch>
            <a:fillRect/>
          </a:stretch>
        </p:blipFill>
        <p:spPr>
          <a:xfrm>
            <a:off x="6864881" y="4867344"/>
            <a:ext cx="2450569" cy="1609719"/>
          </a:xfrm>
          <a:prstGeom prst="rect">
            <a:avLst/>
          </a:prstGeom>
        </p:spPr>
      </p:pic>
      <p:sp>
        <p:nvSpPr>
          <p:cNvPr id="9" name="Rectangle 8">
            <a:extLst>
              <a:ext uri="{FF2B5EF4-FFF2-40B4-BE49-F238E27FC236}">
                <a16:creationId xmlns:a16="http://schemas.microsoft.com/office/drawing/2014/main" id="{62B05587-D824-4ADD-886F-4DB39FB179C1}"/>
              </a:ext>
            </a:extLst>
          </p:cNvPr>
          <p:cNvSpPr/>
          <p:nvPr/>
        </p:nvSpPr>
        <p:spPr>
          <a:xfrm>
            <a:off x="9477977" y="5670039"/>
            <a:ext cx="2532446" cy="900246"/>
          </a:xfrm>
          <a:prstGeom prst="rect">
            <a:avLst/>
          </a:prstGeom>
        </p:spPr>
        <p:txBody>
          <a:bodyPr wrap="square">
            <a:spAutoFit/>
          </a:bodyPr>
          <a:lstStyle/>
          <a:p>
            <a:r>
              <a:rPr lang="en-US" sz="1050" dirty="0"/>
              <a:t>Crockett, L. H., Elliot, R. A., &amp; </a:t>
            </a:r>
            <a:r>
              <a:rPr lang="en-US" sz="1050" dirty="0" err="1"/>
              <a:t>Enderwitz</a:t>
            </a:r>
            <a:r>
              <a:rPr lang="en-US" sz="1050" dirty="0"/>
              <a:t>, M. A. (2014). The Zynq Book Embedded Processing with the Arm Cortex-A9 on the Xilinx Zynq-7000 All Programmable Soc. Glasgow: Strathclyde Academic Media.</a:t>
            </a:r>
          </a:p>
        </p:txBody>
      </p:sp>
      <p:pic>
        <p:nvPicPr>
          <p:cNvPr id="10" name="Picture 9" descr="A close up of a logo&#10;&#10;Description automatically generated">
            <a:extLst>
              <a:ext uri="{FF2B5EF4-FFF2-40B4-BE49-F238E27FC236}">
                <a16:creationId xmlns:a16="http://schemas.microsoft.com/office/drawing/2014/main" id="{45CA7F8D-34C7-4E6A-82B3-1296A28532E0}"/>
              </a:ext>
            </a:extLst>
          </p:cNvPr>
          <p:cNvPicPr>
            <a:picLocks noChangeAspect="1"/>
          </p:cNvPicPr>
          <p:nvPr/>
        </p:nvPicPr>
        <p:blipFill>
          <a:blip r:embed="rId5"/>
          <a:stretch>
            <a:fillRect/>
          </a:stretch>
        </p:blipFill>
        <p:spPr>
          <a:xfrm>
            <a:off x="9952997" y="80098"/>
            <a:ext cx="2040735" cy="875597"/>
          </a:xfrm>
          <a:prstGeom prst="rect">
            <a:avLst/>
          </a:prstGeom>
        </p:spPr>
      </p:pic>
    </p:spTree>
    <p:extLst>
      <p:ext uri="{BB962C8B-B14F-4D97-AF65-F5344CB8AC3E}">
        <p14:creationId xmlns:p14="http://schemas.microsoft.com/office/powerpoint/2010/main" val="3918234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3CB7-FDE8-4F7F-A148-39F9E94AFFBA}"/>
              </a:ext>
            </a:extLst>
          </p:cNvPr>
          <p:cNvSpPr>
            <a:spLocks noGrp="1"/>
          </p:cNvSpPr>
          <p:nvPr>
            <p:ph type="title"/>
          </p:nvPr>
        </p:nvSpPr>
        <p:spPr/>
        <p:txBody>
          <a:bodyPr/>
          <a:lstStyle/>
          <a:p>
            <a:r>
              <a:rPr lang="en-US" dirty="0"/>
              <a:t>Continue</a:t>
            </a:r>
          </a:p>
        </p:txBody>
      </p:sp>
      <p:pic>
        <p:nvPicPr>
          <p:cNvPr id="4" name="Picture 3">
            <a:extLst>
              <a:ext uri="{FF2B5EF4-FFF2-40B4-BE49-F238E27FC236}">
                <a16:creationId xmlns:a16="http://schemas.microsoft.com/office/drawing/2014/main" id="{806DA9BB-A1CC-46C5-A411-F98B80045C3A}"/>
              </a:ext>
            </a:extLst>
          </p:cNvPr>
          <p:cNvPicPr>
            <a:picLocks noChangeAspect="1"/>
          </p:cNvPicPr>
          <p:nvPr/>
        </p:nvPicPr>
        <p:blipFill>
          <a:blip r:embed="rId2"/>
          <a:stretch>
            <a:fillRect/>
          </a:stretch>
        </p:blipFill>
        <p:spPr>
          <a:xfrm>
            <a:off x="260918" y="2454164"/>
            <a:ext cx="5033967" cy="1369691"/>
          </a:xfrm>
          <a:prstGeom prst="rect">
            <a:avLst/>
          </a:prstGeom>
        </p:spPr>
      </p:pic>
      <p:sp>
        <p:nvSpPr>
          <p:cNvPr id="5" name="TextBox 4">
            <a:extLst>
              <a:ext uri="{FF2B5EF4-FFF2-40B4-BE49-F238E27FC236}">
                <a16:creationId xmlns:a16="http://schemas.microsoft.com/office/drawing/2014/main" id="{D8B507EC-48F0-4463-AD59-F9BDD10D4C73}"/>
              </a:ext>
            </a:extLst>
          </p:cNvPr>
          <p:cNvSpPr txBox="1"/>
          <p:nvPr/>
        </p:nvSpPr>
        <p:spPr>
          <a:xfrm>
            <a:off x="781396" y="2084832"/>
            <a:ext cx="2875659" cy="369332"/>
          </a:xfrm>
          <a:prstGeom prst="rect">
            <a:avLst/>
          </a:prstGeom>
          <a:noFill/>
        </p:spPr>
        <p:txBody>
          <a:bodyPr wrap="none" rtlCol="0">
            <a:spAutoFit/>
          </a:bodyPr>
          <a:lstStyle/>
          <a:p>
            <a:r>
              <a:rPr lang="en-US" dirty="0"/>
              <a:t>Download test data to PYNQ</a:t>
            </a:r>
          </a:p>
        </p:txBody>
      </p:sp>
      <p:pic>
        <p:nvPicPr>
          <p:cNvPr id="6" name="Picture 5">
            <a:extLst>
              <a:ext uri="{FF2B5EF4-FFF2-40B4-BE49-F238E27FC236}">
                <a16:creationId xmlns:a16="http://schemas.microsoft.com/office/drawing/2014/main" id="{B757EDB4-0635-4074-8B0F-43428475C804}"/>
              </a:ext>
            </a:extLst>
          </p:cNvPr>
          <p:cNvPicPr>
            <a:picLocks noChangeAspect="1"/>
          </p:cNvPicPr>
          <p:nvPr/>
        </p:nvPicPr>
        <p:blipFill>
          <a:blip r:embed="rId3"/>
          <a:stretch>
            <a:fillRect/>
          </a:stretch>
        </p:blipFill>
        <p:spPr>
          <a:xfrm>
            <a:off x="714655" y="4435918"/>
            <a:ext cx="4259496" cy="2081260"/>
          </a:xfrm>
          <a:prstGeom prst="rect">
            <a:avLst/>
          </a:prstGeom>
        </p:spPr>
      </p:pic>
      <p:sp>
        <p:nvSpPr>
          <p:cNvPr id="7" name="TextBox 6">
            <a:extLst>
              <a:ext uri="{FF2B5EF4-FFF2-40B4-BE49-F238E27FC236}">
                <a16:creationId xmlns:a16="http://schemas.microsoft.com/office/drawing/2014/main" id="{3F322350-8070-4856-A71A-676B02E4A990}"/>
              </a:ext>
            </a:extLst>
          </p:cNvPr>
          <p:cNvSpPr txBox="1"/>
          <p:nvPr/>
        </p:nvSpPr>
        <p:spPr>
          <a:xfrm>
            <a:off x="781396" y="4066586"/>
            <a:ext cx="3932487" cy="369332"/>
          </a:xfrm>
          <a:prstGeom prst="rect">
            <a:avLst/>
          </a:prstGeom>
          <a:noFill/>
        </p:spPr>
        <p:txBody>
          <a:bodyPr wrap="none" rtlCol="0">
            <a:spAutoFit/>
          </a:bodyPr>
          <a:lstStyle/>
          <a:p>
            <a:r>
              <a:rPr lang="en-US" dirty="0"/>
              <a:t>Run prediction on FPGA side CNN model</a:t>
            </a:r>
          </a:p>
        </p:txBody>
      </p:sp>
      <p:pic>
        <p:nvPicPr>
          <p:cNvPr id="8" name="Picture 7">
            <a:extLst>
              <a:ext uri="{FF2B5EF4-FFF2-40B4-BE49-F238E27FC236}">
                <a16:creationId xmlns:a16="http://schemas.microsoft.com/office/drawing/2014/main" id="{01EC1A94-A6F5-4852-B275-F429ACA3929E}"/>
              </a:ext>
            </a:extLst>
          </p:cNvPr>
          <p:cNvPicPr>
            <a:picLocks noChangeAspect="1"/>
          </p:cNvPicPr>
          <p:nvPr/>
        </p:nvPicPr>
        <p:blipFill>
          <a:blip r:embed="rId4"/>
          <a:stretch>
            <a:fillRect/>
          </a:stretch>
        </p:blipFill>
        <p:spPr>
          <a:xfrm>
            <a:off x="6361736" y="1073812"/>
            <a:ext cx="4806136" cy="5664374"/>
          </a:xfrm>
          <a:prstGeom prst="rect">
            <a:avLst/>
          </a:prstGeom>
        </p:spPr>
      </p:pic>
      <p:sp>
        <p:nvSpPr>
          <p:cNvPr id="9" name="TextBox 8">
            <a:extLst>
              <a:ext uri="{FF2B5EF4-FFF2-40B4-BE49-F238E27FC236}">
                <a16:creationId xmlns:a16="http://schemas.microsoft.com/office/drawing/2014/main" id="{C5D01AF1-5FB4-44B6-8592-98688C064DF4}"/>
              </a:ext>
            </a:extLst>
          </p:cNvPr>
          <p:cNvSpPr txBox="1"/>
          <p:nvPr/>
        </p:nvSpPr>
        <p:spPr>
          <a:xfrm>
            <a:off x="6361736" y="585216"/>
            <a:ext cx="2405017" cy="369332"/>
          </a:xfrm>
          <a:prstGeom prst="rect">
            <a:avLst/>
          </a:prstGeom>
          <a:noFill/>
        </p:spPr>
        <p:txBody>
          <a:bodyPr wrap="none" rtlCol="0">
            <a:spAutoFit/>
          </a:bodyPr>
          <a:lstStyle/>
          <a:p>
            <a:r>
              <a:rPr lang="en-US" dirty="0"/>
              <a:t>Predict and target label</a:t>
            </a:r>
          </a:p>
        </p:txBody>
      </p:sp>
      <p:pic>
        <p:nvPicPr>
          <p:cNvPr id="10" name="Picture 9" descr="A close up of a logo&#10;&#10;Description automatically generated">
            <a:extLst>
              <a:ext uri="{FF2B5EF4-FFF2-40B4-BE49-F238E27FC236}">
                <a16:creationId xmlns:a16="http://schemas.microsoft.com/office/drawing/2014/main" id="{495A396B-503C-4CA3-B75E-12A8E28DD209}"/>
              </a:ext>
            </a:extLst>
          </p:cNvPr>
          <p:cNvPicPr>
            <a:picLocks noChangeAspect="1"/>
          </p:cNvPicPr>
          <p:nvPr/>
        </p:nvPicPr>
        <p:blipFill>
          <a:blip r:embed="rId5"/>
          <a:stretch>
            <a:fillRect/>
          </a:stretch>
        </p:blipFill>
        <p:spPr>
          <a:xfrm>
            <a:off x="9952997" y="80098"/>
            <a:ext cx="2040735" cy="875597"/>
          </a:xfrm>
          <a:prstGeom prst="rect">
            <a:avLst/>
          </a:prstGeom>
        </p:spPr>
      </p:pic>
    </p:spTree>
    <p:extLst>
      <p:ext uri="{BB962C8B-B14F-4D97-AF65-F5344CB8AC3E}">
        <p14:creationId xmlns:p14="http://schemas.microsoft.com/office/powerpoint/2010/main" val="3791769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8AAA0-B70D-433D-BE01-1252B22A794B}"/>
              </a:ext>
            </a:extLst>
          </p:cNvPr>
          <p:cNvSpPr>
            <a:spLocks noGrp="1"/>
          </p:cNvSpPr>
          <p:nvPr>
            <p:ph type="title"/>
          </p:nvPr>
        </p:nvSpPr>
        <p:spPr/>
        <p:txBody>
          <a:bodyPr/>
          <a:lstStyle/>
          <a:p>
            <a:r>
              <a:rPr lang="en-US" dirty="0"/>
              <a:t>Printing Sample result</a:t>
            </a:r>
          </a:p>
        </p:txBody>
      </p:sp>
      <p:pic>
        <p:nvPicPr>
          <p:cNvPr id="4" name="Picture 3">
            <a:extLst>
              <a:ext uri="{FF2B5EF4-FFF2-40B4-BE49-F238E27FC236}">
                <a16:creationId xmlns:a16="http://schemas.microsoft.com/office/drawing/2014/main" id="{9738A4C0-75E8-4B37-BB5B-4BF681BD15D1}"/>
              </a:ext>
            </a:extLst>
          </p:cNvPr>
          <p:cNvPicPr>
            <a:picLocks noChangeAspect="1"/>
          </p:cNvPicPr>
          <p:nvPr/>
        </p:nvPicPr>
        <p:blipFill>
          <a:blip r:embed="rId2"/>
          <a:stretch>
            <a:fillRect/>
          </a:stretch>
        </p:blipFill>
        <p:spPr>
          <a:xfrm>
            <a:off x="1101970" y="2228561"/>
            <a:ext cx="9716856" cy="4143953"/>
          </a:xfrm>
          <a:prstGeom prst="rect">
            <a:avLst/>
          </a:prstGeom>
        </p:spPr>
      </p:pic>
      <p:pic>
        <p:nvPicPr>
          <p:cNvPr id="5" name="Picture 4" descr="A close up of a logo&#10;&#10;Description automatically generated">
            <a:extLst>
              <a:ext uri="{FF2B5EF4-FFF2-40B4-BE49-F238E27FC236}">
                <a16:creationId xmlns:a16="http://schemas.microsoft.com/office/drawing/2014/main" id="{60CDBA96-BA20-4F5B-B2A1-9DEFCBB294F2}"/>
              </a:ext>
            </a:extLst>
          </p:cNvPr>
          <p:cNvPicPr>
            <a:picLocks noChangeAspect="1"/>
          </p:cNvPicPr>
          <p:nvPr/>
        </p:nvPicPr>
        <p:blipFill>
          <a:blip r:embed="rId3"/>
          <a:stretch>
            <a:fillRect/>
          </a:stretch>
        </p:blipFill>
        <p:spPr>
          <a:xfrm>
            <a:off x="9952997" y="80098"/>
            <a:ext cx="2040735" cy="875597"/>
          </a:xfrm>
          <a:prstGeom prst="rect">
            <a:avLst/>
          </a:prstGeom>
        </p:spPr>
      </p:pic>
    </p:spTree>
    <p:extLst>
      <p:ext uri="{BB962C8B-B14F-4D97-AF65-F5344CB8AC3E}">
        <p14:creationId xmlns:p14="http://schemas.microsoft.com/office/powerpoint/2010/main" val="4134664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6269-01FC-4970-805A-E1CAB1C43B21}"/>
              </a:ext>
            </a:extLst>
          </p:cNvPr>
          <p:cNvSpPr>
            <a:spLocks noGrp="1"/>
          </p:cNvSpPr>
          <p:nvPr>
            <p:ph type="title"/>
          </p:nvPr>
        </p:nvSpPr>
        <p:spPr/>
        <p:txBody>
          <a:bodyPr/>
          <a:lstStyle/>
          <a:p>
            <a:r>
              <a:rPr lang="en-US" dirty="0"/>
              <a:t>Running CNN on the same testing batch with arm CPU</a:t>
            </a:r>
          </a:p>
        </p:txBody>
      </p:sp>
      <p:pic>
        <p:nvPicPr>
          <p:cNvPr id="5" name="Content Placeholder 4">
            <a:extLst>
              <a:ext uri="{FF2B5EF4-FFF2-40B4-BE49-F238E27FC236}">
                <a16:creationId xmlns:a16="http://schemas.microsoft.com/office/drawing/2014/main" id="{82F76B7B-F9DE-4914-9269-FA34F6E4E1CD}"/>
              </a:ext>
            </a:extLst>
          </p:cNvPr>
          <p:cNvPicPr>
            <a:picLocks noGrp="1" noChangeAspect="1"/>
          </p:cNvPicPr>
          <p:nvPr>
            <p:ph idx="1"/>
          </p:nvPr>
        </p:nvPicPr>
        <p:blipFill>
          <a:blip r:embed="rId2"/>
          <a:stretch>
            <a:fillRect/>
          </a:stretch>
        </p:blipFill>
        <p:spPr>
          <a:xfrm>
            <a:off x="1156871" y="3901564"/>
            <a:ext cx="5144218" cy="1124107"/>
          </a:xfrm>
          <a:prstGeom prst="rect">
            <a:avLst/>
          </a:prstGeom>
        </p:spPr>
      </p:pic>
      <p:pic>
        <p:nvPicPr>
          <p:cNvPr id="4" name="Picture 3">
            <a:extLst>
              <a:ext uri="{FF2B5EF4-FFF2-40B4-BE49-F238E27FC236}">
                <a16:creationId xmlns:a16="http://schemas.microsoft.com/office/drawing/2014/main" id="{26921BD5-1C87-4A70-B424-1115FFF087F2}"/>
              </a:ext>
            </a:extLst>
          </p:cNvPr>
          <p:cNvPicPr>
            <a:picLocks noChangeAspect="1"/>
          </p:cNvPicPr>
          <p:nvPr/>
        </p:nvPicPr>
        <p:blipFill>
          <a:blip r:embed="rId3"/>
          <a:stretch>
            <a:fillRect/>
          </a:stretch>
        </p:blipFill>
        <p:spPr>
          <a:xfrm>
            <a:off x="1156871" y="2543964"/>
            <a:ext cx="9678751" cy="1105054"/>
          </a:xfrm>
          <a:prstGeom prst="rect">
            <a:avLst/>
          </a:prstGeom>
        </p:spPr>
      </p:pic>
      <p:pic>
        <p:nvPicPr>
          <p:cNvPr id="6" name="Picture 5" descr="A close up of a logo&#10;&#10;Description automatically generated">
            <a:extLst>
              <a:ext uri="{FF2B5EF4-FFF2-40B4-BE49-F238E27FC236}">
                <a16:creationId xmlns:a16="http://schemas.microsoft.com/office/drawing/2014/main" id="{AFDC6718-FCF0-480F-8C0F-0F0E4729680F}"/>
              </a:ext>
            </a:extLst>
          </p:cNvPr>
          <p:cNvPicPr>
            <a:picLocks noChangeAspect="1"/>
          </p:cNvPicPr>
          <p:nvPr/>
        </p:nvPicPr>
        <p:blipFill>
          <a:blip r:embed="rId4"/>
          <a:stretch>
            <a:fillRect/>
          </a:stretch>
        </p:blipFill>
        <p:spPr>
          <a:xfrm>
            <a:off x="9952997" y="80098"/>
            <a:ext cx="2040735" cy="875597"/>
          </a:xfrm>
          <a:prstGeom prst="rect">
            <a:avLst/>
          </a:prstGeom>
        </p:spPr>
      </p:pic>
    </p:spTree>
    <p:extLst>
      <p:ext uri="{BB962C8B-B14F-4D97-AF65-F5344CB8AC3E}">
        <p14:creationId xmlns:p14="http://schemas.microsoft.com/office/powerpoint/2010/main" val="1439963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8F11-E1A8-4F03-8257-7B0D55F06E44}"/>
              </a:ext>
            </a:extLst>
          </p:cNvPr>
          <p:cNvSpPr>
            <a:spLocks noGrp="1"/>
          </p:cNvSpPr>
          <p:nvPr>
            <p:ph type="title"/>
          </p:nvPr>
        </p:nvSpPr>
        <p:spPr/>
        <p:txBody>
          <a:bodyPr/>
          <a:lstStyle/>
          <a:p>
            <a:r>
              <a:rPr lang="en-US" dirty="0"/>
              <a:t>Result</a:t>
            </a:r>
          </a:p>
        </p:txBody>
      </p:sp>
      <p:pic>
        <p:nvPicPr>
          <p:cNvPr id="4" name="Content Placeholder 3">
            <a:extLst>
              <a:ext uri="{FF2B5EF4-FFF2-40B4-BE49-F238E27FC236}">
                <a16:creationId xmlns:a16="http://schemas.microsoft.com/office/drawing/2014/main" id="{1E3D5491-9CA4-4EF0-BDD0-E593E8BC179C}"/>
              </a:ext>
            </a:extLst>
          </p:cNvPr>
          <p:cNvPicPr>
            <a:picLocks noGrp="1"/>
          </p:cNvPicPr>
          <p:nvPr>
            <p:ph idx="1"/>
          </p:nvPr>
        </p:nvPicPr>
        <p:blipFill>
          <a:blip r:embed="rId2"/>
          <a:stretch>
            <a:fillRect/>
          </a:stretch>
        </p:blipFill>
        <p:spPr>
          <a:xfrm>
            <a:off x="1185743" y="1955175"/>
            <a:ext cx="8640381" cy="1095528"/>
          </a:xfrm>
          <a:prstGeom prst="rect">
            <a:avLst/>
          </a:prstGeom>
        </p:spPr>
      </p:pic>
      <p:graphicFrame>
        <p:nvGraphicFramePr>
          <p:cNvPr id="5" name="Table 4">
            <a:extLst>
              <a:ext uri="{FF2B5EF4-FFF2-40B4-BE49-F238E27FC236}">
                <a16:creationId xmlns:a16="http://schemas.microsoft.com/office/drawing/2014/main" id="{2CCD63D1-4200-4CDC-87F5-EFE097366EC1}"/>
              </a:ext>
            </a:extLst>
          </p:cNvPr>
          <p:cNvGraphicFramePr>
            <a:graphicFrameLocks noGrp="1"/>
          </p:cNvGraphicFramePr>
          <p:nvPr>
            <p:extLst>
              <p:ext uri="{D42A27DB-BD31-4B8C-83A1-F6EECF244321}">
                <p14:modId xmlns:p14="http://schemas.microsoft.com/office/powerpoint/2010/main" val="1398799445"/>
              </p:ext>
            </p:extLst>
          </p:nvPr>
        </p:nvGraphicFramePr>
        <p:xfrm>
          <a:off x="1185743" y="3252262"/>
          <a:ext cx="8128000" cy="11684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03301773"/>
                    </a:ext>
                  </a:extLst>
                </a:gridCol>
                <a:gridCol w="2032000">
                  <a:extLst>
                    <a:ext uri="{9D8B030D-6E8A-4147-A177-3AD203B41FA5}">
                      <a16:colId xmlns:a16="http://schemas.microsoft.com/office/drawing/2014/main" val="1557548988"/>
                    </a:ext>
                  </a:extLst>
                </a:gridCol>
                <a:gridCol w="2032000">
                  <a:extLst>
                    <a:ext uri="{9D8B030D-6E8A-4147-A177-3AD203B41FA5}">
                      <a16:colId xmlns:a16="http://schemas.microsoft.com/office/drawing/2014/main" val="2250899700"/>
                    </a:ext>
                  </a:extLst>
                </a:gridCol>
                <a:gridCol w="2032000">
                  <a:extLst>
                    <a:ext uri="{9D8B030D-6E8A-4147-A177-3AD203B41FA5}">
                      <a16:colId xmlns:a16="http://schemas.microsoft.com/office/drawing/2014/main" val="78799142"/>
                    </a:ext>
                  </a:extLst>
                </a:gridCol>
              </a:tblGrid>
              <a:tr h="370840">
                <a:tc>
                  <a:txBody>
                    <a:bodyPr/>
                    <a:lstStyle/>
                    <a:p>
                      <a:r>
                        <a:rPr lang="en-US" sz="1100" dirty="0"/>
                        <a:t>Run on</a:t>
                      </a:r>
                    </a:p>
                  </a:txBody>
                  <a:tcPr/>
                </a:tc>
                <a:tc>
                  <a:txBody>
                    <a:bodyPr/>
                    <a:lstStyle/>
                    <a:p>
                      <a:r>
                        <a:rPr lang="en-US" sz="1100" dirty="0"/>
                        <a:t>Batch size</a:t>
                      </a:r>
                    </a:p>
                  </a:txBody>
                  <a:tcPr/>
                </a:tc>
                <a:tc>
                  <a:txBody>
                    <a:bodyPr/>
                    <a:lstStyle/>
                    <a:p>
                      <a:r>
                        <a:rPr lang="en-US" sz="1100" dirty="0"/>
                        <a:t>Accuracy</a:t>
                      </a:r>
                    </a:p>
                  </a:txBody>
                  <a:tcPr/>
                </a:tc>
                <a:tc>
                  <a:txBody>
                    <a:bodyPr/>
                    <a:lstStyle/>
                    <a:p>
                      <a:r>
                        <a:rPr lang="en-US" sz="1100" dirty="0"/>
                        <a:t>Processing time for prediction</a:t>
                      </a:r>
                    </a:p>
                  </a:txBody>
                  <a:tcPr/>
                </a:tc>
                <a:extLst>
                  <a:ext uri="{0D108BD9-81ED-4DB2-BD59-A6C34878D82A}">
                    <a16:rowId xmlns:a16="http://schemas.microsoft.com/office/drawing/2014/main" val="3941332638"/>
                  </a:ext>
                </a:extLst>
              </a:tr>
              <a:tr h="370840">
                <a:tc>
                  <a:txBody>
                    <a:bodyPr/>
                    <a:lstStyle/>
                    <a:p>
                      <a:r>
                        <a:rPr lang="en-US" sz="1100" kern="1200" dirty="0">
                          <a:solidFill>
                            <a:schemeClr val="dk1"/>
                          </a:solidFill>
                          <a:effectLst/>
                          <a:latin typeface="+mn-lt"/>
                          <a:ea typeface="+mn-ea"/>
                          <a:cs typeface="+mn-cs"/>
                        </a:rPr>
                        <a:t>Dual-core Cortex-A</a:t>
                      </a:r>
                      <a:r>
                        <a:rPr lang="th-TH" sz="1100" kern="1200" dirty="0">
                          <a:solidFill>
                            <a:schemeClr val="dk1"/>
                          </a:solidFill>
                          <a:effectLst/>
                          <a:latin typeface="+mn-lt"/>
                          <a:ea typeface="+mn-ea"/>
                          <a:cs typeface="+mn-cs"/>
                        </a:rPr>
                        <a:t>9 </a:t>
                      </a:r>
                      <a:r>
                        <a:rPr lang="en-US" sz="1100" kern="1200" dirty="0">
                          <a:solidFill>
                            <a:schemeClr val="dk1"/>
                          </a:solidFill>
                          <a:effectLst/>
                          <a:latin typeface="+mn-lt"/>
                          <a:ea typeface="+mn-ea"/>
                          <a:cs typeface="+mn-cs"/>
                        </a:rPr>
                        <a:t>processor</a:t>
                      </a:r>
                      <a:r>
                        <a:rPr lang="th-TH" sz="1100" kern="1200" dirty="0">
                          <a:solidFill>
                            <a:schemeClr val="dk1"/>
                          </a:solidFill>
                          <a:effectLst/>
                          <a:latin typeface="+mn-lt"/>
                          <a:ea typeface="+mn-ea"/>
                          <a:cs typeface="+mn-cs"/>
                        </a:rPr>
                        <a:t> </a:t>
                      </a:r>
                      <a:endParaRPr lang="en-US" sz="1100" dirty="0"/>
                    </a:p>
                  </a:txBody>
                  <a:tcPr/>
                </a:tc>
                <a:tc>
                  <a:txBody>
                    <a:bodyPr/>
                    <a:lstStyle/>
                    <a:p>
                      <a:r>
                        <a:rPr lang="en-US" sz="1100" dirty="0"/>
                        <a:t>600 images</a:t>
                      </a:r>
                    </a:p>
                  </a:txBody>
                  <a:tcPr/>
                </a:tc>
                <a:tc>
                  <a:txBody>
                    <a:bodyPr/>
                    <a:lstStyle/>
                    <a:p>
                      <a:r>
                        <a:rPr lang="en-US" sz="1100" dirty="0"/>
                        <a:t>98.5%</a:t>
                      </a:r>
                    </a:p>
                  </a:txBody>
                  <a:tcPr/>
                </a:tc>
                <a:tc>
                  <a:txBody>
                    <a:bodyPr/>
                    <a:lstStyle/>
                    <a:p>
                      <a:r>
                        <a:rPr lang="en-US" sz="1100" dirty="0"/>
                        <a:t>17.8 s</a:t>
                      </a:r>
                    </a:p>
                  </a:txBody>
                  <a:tcPr/>
                </a:tc>
                <a:extLst>
                  <a:ext uri="{0D108BD9-81ED-4DB2-BD59-A6C34878D82A}">
                    <a16:rowId xmlns:a16="http://schemas.microsoft.com/office/drawing/2014/main" val="4144628397"/>
                  </a:ext>
                </a:extLst>
              </a:tr>
              <a:tr h="370840">
                <a:tc>
                  <a:txBody>
                    <a:bodyPr/>
                    <a:lstStyle/>
                    <a:p>
                      <a:r>
                        <a:rPr lang="en-US" sz="1100" dirty="0"/>
                        <a:t>FPGA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600 images</a:t>
                      </a:r>
                    </a:p>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96.67%</a:t>
                      </a:r>
                    </a:p>
                    <a:p>
                      <a:endParaRPr lang="en-US" sz="1100" dirty="0"/>
                    </a:p>
                  </a:txBody>
                  <a:tcPr/>
                </a:tc>
                <a:tc>
                  <a:txBody>
                    <a:bodyPr/>
                    <a:lstStyle/>
                    <a:p>
                      <a:r>
                        <a:rPr lang="en-US" sz="1100" dirty="0"/>
                        <a:t>1.24 s</a:t>
                      </a:r>
                    </a:p>
                  </a:txBody>
                  <a:tcPr/>
                </a:tc>
                <a:extLst>
                  <a:ext uri="{0D108BD9-81ED-4DB2-BD59-A6C34878D82A}">
                    <a16:rowId xmlns:a16="http://schemas.microsoft.com/office/drawing/2014/main" val="1458221615"/>
                  </a:ext>
                </a:extLst>
              </a:tr>
            </a:tbl>
          </a:graphicData>
        </a:graphic>
      </p:graphicFrame>
      <p:sp>
        <p:nvSpPr>
          <p:cNvPr id="6" name="TextBox 5">
            <a:extLst>
              <a:ext uri="{FF2B5EF4-FFF2-40B4-BE49-F238E27FC236}">
                <a16:creationId xmlns:a16="http://schemas.microsoft.com/office/drawing/2014/main" id="{1662A6C2-1D90-4A33-841E-3B34F3E1F802}"/>
              </a:ext>
            </a:extLst>
          </p:cNvPr>
          <p:cNvSpPr txBox="1"/>
          <p:nvPr/>
        </p:nvSpPr>
        <p:spPr>
          <a:xfrm>
            <a:off x="1235348" y="4862670"/>
            <a:ext cx="9878089" cy="923330"/>
          </a:xfrm>
          <a:prstGeom prst="rect">
            <a:avLst/>
          </a:prstGeom>
          <a:noFill/>
        </p:spPr>
        <p:txBody>
          <a:bodyPr wrap="none" rtlCol="0">
            <a:spAutoFit/>
          </a:bodyPr>
          <a:lstStyle/>
          <a:p>
            <a:r>
              <a:rPr lang="en-US" dirty="0"/>
              <a:t>Training CNN model for stress detection in Thai rice plant has a very low testing accuracy. </a:t>
            </a:r>
          </a:p>
          <a:p>
            <a:r>
              <a:rPr lang="en-US" dirty="0"/>
              <a:t>The model need furthermore work on optimization and correction. The image dataset need also need a </a:t>
            </a:r>
          </a:p>
          <a:p>
            <a:r>
              <a:rPr lang="en-US" dirty="0"/>
              <a:t>pre-processing step in order to improve accuracy of the model. </a:t>
            </a:r>
          </a:p>
        </p:txBody>
      </p:sp>
      <p:pic>
        <p:nvPicPr>
          <p:cNvPr id="7" name="Picture 6" descr="A close up of a logo&#10;&#10;Description automatically generated">
            <a:extLst>
              <a:ext uri="{FF2B5EF4-FFF2-40B4-BE49-F238E27FC236}">
                <a16:creationId xmlns:a16="http://schemas.microsoft.com/office/drawing/2014/main" id="{113168CB-D942-4466-9E30-E0EF31C224DA}"/>
              </a:ext>
            </a:extLst>
          </p:cNvPr>
          <p:cNvPicPr>
            <a:picLocks noChangeAspect="1"/>
          </p:cNvPicPr>
          <p:nvPr/>
        </p:nvPicPr>
        <p:blipFill>
          <a:blip r:embed="rId3"/>
          <a:stretch>
            <a:fillRect/>
          </a:stretch>
        </p:blipFill>
        <p:spPr>
          <a:xfrm>
            <a:off x="9952997" y="80098"/>
            <a:ext cx="2040735" cy="875597"/>
          </a:xfrm>
          <a:prstGeom prst="rect">
            <a:avLst/>
          </a:prstGeom>
        </p:spPr>
      </p:pic>
    </p:spTree>
    <p:extLst>
      <p:ext uri="{BB962C8B-B14F-4D97-AF65-F5344CB8AC3E}">
        <p14:creationId xmlns:p14="http://schemas.microsoft.com/office/powerpoint/2010/main" val="1324711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3FA03-55F0-4FA1-9FC0-D36293C7BB90}"/>
              </a:ext>
            </a:extLst>
          </p:cNvPr>
          <p:cNvSpPr>
            <a:spLocks noGrp="1"/>
          </p:cNvSpPr>
          <p:nvPr>
            <p:ph type="title"/>
          </p:nvPr>
        </p:nvSpPr>
        <p:spPr/>
        <p:txBody>
          <a:bodyPr/>
          <a:lstStyle/>
          <a:p>
            <a:r>
              <a:rPr lang="en-US" dirty="0"/>
              <a:t>Promising solution</a:t>
            </a:r>
          </a:p>
        </p:txBody>
      </p:sp>
      <p:sp>
        <p:nvSpPr>
          <p:cNvPr id="4" name="TextBox 3">
            <a:extLst>
              <a:ext uri="{FF2B5EF4-FFF2-40B4-BE49-F238E27FC236}">
                <a16:creationId xmlns:a16="http://schemas.microsoft.com/office/drawing/2014/main" id="{B3085D11-CF4A-4171-906E-50694345F078}"/>
              </a:ext>
            </a:extLst>
          </p:cNvPr>
          <p:cNvSpPr txBox="1"/>
          <p:nvPr/>
        </p:nvSpPr>
        <p:spPr>
          <a:xfrm>
            <a:off x="766697" y="2362286"/>
            <a:ext cx="2565126" cy="646331"/>
          </a:xfrm>
          <a:prstGeom prst="rect">
            <a:avLst/>
          </a:prstGeom>
          <a:solidFill>
            <a:srgbClr val="92D050"/>
          </a:solidFill>
        </p:spPr>
        <p:txBody>
          <a:bodyPr wrap="none" rtlCol="0">
            <a:spAutoFit/>
          </a:bodyPr>
          <a:lstStyle/>
          <a:p>
            <a:pPr algn="ctr"/>
            <a:r>
              <a:rPr lang="en-US" dirty="0"/>
              <a:t>Phenotype and Genotype</a:t>
            </a:r>
            <a:br>
              <a:rPr lang="en-US" dirty="0"/>
            </a:br>
            <a:r>
              <a:rPr lang="en-US" dirty="0"/>
              <a:t>Relationship</a:t>
            </a:r>
          </a:p>
        </p:txBody>
      </p:sp>
      <p:cxnSp>
        <p:nvCxnSpPr>
          <p:cNvPr id="6" name="Straight Arrow Connector 5">
            <a:extLst>
              <a:ext uri="{FF2B5EF4-FFF2-40B4-BE49-F238E27FC236}">
                <a16:creationId xmlns:a16="http://schemas.microsoft.com/office/drawing/2014/main" id="{7DF43885-CEBD-4E04-BAE4-2874FC5045E6}"/>
              </a:ext>
            </a:extLst>
          </p:cNvPr>
          <p:cNvCxnSpPr/>
          <p:nvPr/>
        </p:nvCxnSpPr>
        <p:spPr>
          <a:xfrm>
            <a:off x="3584932" y="2670532"/>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598DED-C17E-47FD-80BA-C742C32E88BF}"/>
              </a:ext>
            </a:extLst>
          </p:cNvPr>
          <p:cNvSpPr txBox="1"/>
          <p:nvPr/>
        </p:nvSpPr>
        <p:spPr>
          <a:xfrm>
            <a:off x="4752441" y="2347366"/>
            <a:ext cx="1955968" cy="646331"/>
          </a:xfrm>
          <a:prstGeom prst="rect">
            <a:avLst/>
          </a:prstGeom>
          <a:solidFill>
            <a:srgbClr val="92D050"/>
          </a:solidFill>
        </p:spPr>
        <p:txBody>
          <a:bodyPr wrap="square" rtlCol="0">
            <a:spAutoFit/>
          </a:bodyPr>
          <a:lstStyle/>
          <a:p>
            <a:pPr algn="ctr"/>
            <a:r>
              <a:rPr lang="en-US" dirty="0"/>
              <a:t>Next Generation DNA Sequencing</a:t>
            </a:r>
          </a:p>
        </p:txBody>
      </p:sp>
      <p:cxnSp>
        <p:nvCxnSpPr>
          <p:cNvPr id="9" name="Straight Arrow Connector 8">
            <a:extLst>
              <a:ext uri="{FF2B5EF4-FFF2-40B4-BE49-F238E27FC236}">
                <a16:creationId xmlns:a16="http://schemas.microsoft.com/office/drawing/2014/main" id="{F51C2A5B-7398-48C3-8892-4772EC7581C6}"/>
              </a:ext>
            </a:extLst>
          </p:cNvPr>
          <p:cNvCxnSpPr/>
          <p:nvPr/>
        </p:nvCxnSpPr>
        <p:spPr>
          <a:xfrm>
            <a:off x="6964982" y="266122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665633-83F5-47A7-8492-E800AB01519F}"/>
              </a:ext>
            </a:extLst>
          </p:cNvPr>
          <p:cNvSpPr txBox="1"/>
          <p:nvPr/>
        </p:nvSpPr>
        <p:spPr>
          <a:xfrm>
            <a:off x="8129027" y="2199562"/>
            <a:ext cx="1842171" cy="923330"/>
          </a:xfrm>
          <a:prstGeom prst="rect">
            <a:avLst/>
          </a:prstGeom>
          <a:solidFill>
            <a:srgbClr val="92D050"/>
          </a:solidFill>
        </p:spPr>
        <p:txBody>
          <a:bodyPr wrap="none" rtlCol="0">
            <a:spAutoFit/>
          </a:bodyPr>
          <a:lstStyle/>
          <a:p>
            <a:pPr algn="ctr"/>
            <a:r>
              <a:rPr lang="en-US" dirty="0"/>
              <a:t>Disease resistance</a:t>
            </a:r>
          </a:p>
          <a:p>
            <a:pPr algn="ctr"/>
            <a:r>
              <a:rPr lang="en-US" dirty="0"/>
              <a:t>Yield</a:t>
            </a:r>
            <a:br>
              <a:rPr lang="en-US" dirty="0"/>
            </a:br>
            <a:r>
              <a:rPr lang="en-US" dirty="0"/>
              <a:t>Higher Quality</a:t>
            </a:r>
          </a:p>
        </p:txBody>
      </p:sp>
      <p:cxnSp>
        <p:nvCxnSpPr>
          <p:cNvPr id="12" name="Connector: Elbow 11">
            <a:extLst>
              <a:ext uri="{FF2B5EF4-FFF2-40B4-BE49-F238E27FC236}">
                <a16:creationId xmlns:a16="http://schemas.microsoft.com/office/drawing/2014/main" id="{A33C686F-4DB1-4346-9EBE-793796D641D1}"/>
              </a:ext>
            </a:extLst>
          </p:cNvPr>
          <p:cNvCxnSpPr>
            <a:cxnSpLocks/>
          </p:cNvCxnSpPr>
          <p:nvPr/>
        </p:nvCxnSpPr>
        <p:spPr>
          <a:xfrm rot="16200000" flipH="1">
            <a:off x="1535424" y="3636727"/>
            <a:ext cx="1909336" cy="881665"/>
          </a:xfrm>
          <a:prstGeom prst="bentConnector3">
            <a:avLst>
              <a:gd name="adj1" fmla="val 10011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847D4EF-8EF4-412F-B553-33F335EE32C6}"/>
              </a:ext>
            </a:extLst>
          </p:cNvPr>
          <p:cNvSpPr txBox="1"/>
          <p:nvPr/>
        </p:nvSpPr>
        <p:spPr>
          <a:xfrm>
            <a:off x="8929546" y="4293564"/>
            <a:ext cx="2885085" cy="1477328"/>
          </a:xfrm>
          <a:prstGeom prst="rect">
            <a:avLst/>
          </a:prstGeom>
          <a:solidFill>
            <a:schemeClr val="accent5">
              <a:lumMod val="60000"/>
              <a:lumOff val="40000"/>
            </a:schemeClr>
          </a:solidFill>
        </p:spPr>
        <p:txBody>
          <a:bodyPr wrap="square" rtlCol="0">
            <a:spAutoFit/>
          </a:bodyPr>
          <a:lstStyle/>
          <a:p>
            <a:r>
              <a:rPr lang="en-US" dirty="0"/>
              <a:t>Problem : </a:t>
            </a:r>
          </a:p>
          <a:p>
            <a:pPr marL="342900" indent="-342900">
              <a:buFont typeface="+mj-lt"/>
              <a:buAutoNum type="arabicPeriod"/>
            </a:pPr>
            <a:r>
              <a:rPr lang="en-US" dirty="0"/>
              <a:t>Labor intensive</a:t>
            </a:r>
          </a:p>
          <a:p>
            <a:pPr marL="342900" indent="-342900">
              <a:buFont typeface="+mj-lt"/>
              <a:buAutoNum type="arabicPeriod"/>
            </a:pPr>
            <a:r>
              <a:rPr lang="en-US" dirty="0"/>
              <a:t>Required skilled labor</a:t>
            </a:r>
          </a:p>
          <a:p>
            <a:pPr marL="342900" indent="-342900">
              <a:buFont typeface="+mj-lt"/>
              <a:buAutoNum type="arabicPeriod"/>
            </a:pPr>
            <a:r>
              <a:rPr lang="en-US" dirty="0"/>
              <a:t>Time consuming operation</a:t>
            </a:r>
          </a:p>
          <a:p>
            <a:pPr marL="342900" indent="-342900">
              <a:buFont typeface="+mj-lt"/>
              <a:buAutoNum type="arabicPeriod"/>
            </a:pPr>
            <a:r>
              <a:rPr lang="en-US" dirty="0"/>
              <a:t>High cost</a:t>
            </a:r>
          </a:p>
        </p:txBody>
      </p:sp>
      <p:cxnSp>
        <p:nvCxnSpPr>
          <p:cNvPr id="18" name="Straight Arrow Connector 17">
            <a:extLst>
              <a:ext uri="{FF2B5EF4-FFF2-40B4-BE49-F238E27FC236}">
                <a16:creationId xmlns:a16="http://schemas.microsoft.com/office/drawing/2014/main" id="{D173E7DF-E65B-4B64-A9AD-204DAF8B38C0}"/>
              </a:ext>
            </a:extLst>
          </p:cNvPr>
          <p:cNvCxnSpPr>
            <a:cxnSpLocks/>
          </p:cNvCxnSpPr>
          <p:nvPr/>
        </p:nvCxnSpPr>
        <p:spPr>
          <a:xfrm>
            <a:off x="8175099" y="5032228"/>
            <a:ext cx="512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C10302F-D389-4200-A13E-C1F84BFC7969}"/>
              </a:ext>
            </a:extLst>
          </p:cNvPr>
          <p:cNvSpPr txBox="1"/>
          <p:nvPr/>
        </p:nvSpPr>
        <p:spPr>
          <a:xfrm>
            <a:off x="6096000" y="4847562"/>
            <a:ext cx="1837362" cy="369332"/>
          </a:xfrm>
          <a:prstGeom prst="rect">
            <a:avLst/>
          </a:prstGeom>
          <a:solidFill>
            <a:srgbClr val="FFC000"/>
          </a:solidFill>
        </p:spPr>
        <p:txBody>
          <a:bodyPr wrap="square" rtlCol="0">
            <a:spAutoFit/>
          </a:bodyPr>
          <a:lstStyle/>
          <a:p>
            <a:r>
              <a:rPr lang="en-US" dirty="0"/>
              <a:t>Plant Phenotyping</a:t>
            </a:r>
          </a:p>
        </p:txBody>
      </p:sp>
      <p:sp>
        <p:nvSpPr>
          <p:cNvPr id="20" name="TextBox 19">
            <a:extLst>
              <a:ext uri="{FF2B5EF4-FFF2-40B4-BE49-F238E27FC236}">
                <a16:creationId xmlns:a16="http://schemas.microsoft.com/office/drawing/2014/main" id="{8DBC4A03-719E-443E-AFDD-A96E8A821DD5}"/>
              </a:ext>
            </a:extLst>
          </p:cNvPr>
          <p:cNvSpPr txBox="1"/>
          <p:nvPr/>
        </p:nvSpPr>
        <p:spPr>
          <a:xfrm>
            <a:off x="2049259" y="3735964"/>
            <a:ext cx="1921103" cy="369332"/>
          </a:xfrm>
          <a:prstGeom prst="rect">
            <a:avLst/>
          </a:prstGeom>
          <a:noFill/>
        </p:spPr>
        <p:txBody>
          <a:bodyPr wrap="none" rtlCol="0">
            <a:spAutoFit/>
          </a:bodyPr>
          <a:lstStyle/>
          <a:p>
            <a:r>
              <a:rPr lang="en-US" dirty="0"/>
              <a:t>Can be found from</a:t>
            </a:r>
          </a:p>
        </p:txBody>
      </p:sp>
      <p:sp>
        <p:nvSpPr>
          <p:cNvPr id="21" name="TextBox 20">
            <a:extLst>
              <a:ext uri="{FF2B5EF4-FFF2-40B4-BE49-F238E27FC236}">
                <a16:creationId xmlns:a16="http://schemas.microsoft.com/office/drawing/2014/main" id="{A9323DE3-4322-423B-B666-878491C2ACCD}"/>
              </a:ext>
            </a:extLst>
          </p:cNvPr>
          <p:cNvSpPr txBox="1"/>
          <p:nvPr/>
        </p:nvSpPr>
        <p:spPr>
          <a:xfrm>
            <a:off x="3726981" y="2278118"/>
            <a:ext cx="630301" cy="369332"/>
          </a:xfrm>
          <a:prstGeom prst="rect">
            <a:avLst/>
          </a:prstGeom>
          <a:noFill/>
        </p:spPr>
        <p:txBody>
          <a:bodyPr wrap="none" rtlCol="0">
            <a:spAutoFit/>
          </a:bodyPr>
          <a:lstStyle/>
          <a:p>
            <a:r>
              <a:rPr lang="en-US" dirty="0"/>
              <a:t>With</a:t>
            </a:r>
          </a:p>
        </p:txBody>
      </p:sp>
      <p:sp>
        <p:nvSpPr>
          <p:cNvPr id="22" name="TextBox 21">
            <a:extLst>
              <a:ext uri="{FF2B5EF4-FFF2-40B4-BE49-F238E27FC236}">
                <a16:creationId xmlns:a16="http://schemas.microsoft.com/office/drawing/2014/main" id="{88871C4E-3D1B-4ED8-A9F4-451391CA8B48}"/>
              </a:ext>
            </a:extLst>
          </p:cNvPr>
          <p:cNvSpPr txBox="1"/>
          <p:nvPr/>
        </p:nvSpPr>
        <p:spPr>
          <a:xfrm>
            <a:off x="6950480" y="2278118"/>
            <a:ext cx="936475" cy="369332"/>
          </a:xfrm>
          <a:prstGeom prst="rect">
            <a:avLst/>
          </a:prstGeom>
          <a:noFill/>
        </p:spPr>
        <p:txBody>
          <a:bodyPr wrap="none" rtlCol="0">
            <a:spAutoFit/>
          </a:bodyPr>
          <a:lstStyle/>
          <a:p>
            <a:r>
              <a:rPr lang="en-US" dirty="0"/>
              <a:t>Increase</a:t>
            </a:r>
          </a:p>
        </p:txBody>
      </p:sp>
      <p:cxnSp>
        <p:nvCxnSpPr>
          <p:cNvPr id="24" name="Straight Arrow Connector 23">
            <a:extLst>
              <a:ext uri="{FF2B5EF4-FFF2-40B4-BE49-F238E27FC236}">
                <a16:creationId xmlns:a16="http://schemas.microsoft.com/office/drawing/2014/main" id="{F1F5A425-E153-40E5-A709-4C0F8B2A1B43}"/>
              </a:ext>
            </a:extLst>
          </p:cNvPr>
          <p:cNvCxnSpPr>
            <a:cxnSpLocks/>
          </p:cNvCxnSpPr>
          <p:nvPr/>
        </p:nvCxnSpPr>
        <p:spPr>
          <a:xfrm>
            <a:off x="5281518" y="5032228"/>
            <a:ext cx="512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3E83C4-9661-42E0-99C5-AB4C6C00497A}"/>
              </a:ext>
            </a:extLst>
          </p:cNvPr>
          <p:cNvSpPr txBox="1"/>
          <p:nvPr/>
        </p:nvSpPr>
        <p:spPr>
          <a:xfrm>
            <a:off x="3331823" y="4847562"/>
            <a:ext cx="1614545" cy="369332"/>
          </a:xfrm>
          <a:prstGeom prst="rect">
            <a:avLst/>
          </a:prstGeom>
          <a:solidFill>
            <a:srgbClr val="92D050"/>
          </a:solidFill>
        </p:spPr>
        <p:txBody>
          <a:bodyPr wrap="none" rtlCol="0">
            <a:spAutoFit/>
          </a:bodyPr>
          <a:lstStyle/>
          <a:p>
            <a:r>
              <a:rPr lang="en-US" dirty="0"/>
              <a:t>Breed Selection</a:t>
            </a:r>
          </a:p>
        </p:txBody>
      </p:sp>
      <p:sp>
        <p:nvSpPr>
          <p:cNvPr id="26" name="Rectangle 25">
            <a:extLst>
              <a:ext uri="{FF2B5EF4-FFF2-40B4-BE49-F238E27FC236}">
                <a16:creationId xmlns:a16="http://schemas.microsoft.com/office/drawing/2014/main" id="{E99753D0-F384-460A-814D-D775287A3CF3}"/>
              </a:ext>
            </a:extLst>
          </p:cNvPr>
          <p:cNvSpPr/>
          <p:nvPr/>
        </p:nvSpPr>
        <p:spPr>
          <a:xfrm flipH="1" flipV="1">
            <a:off x="5934516" y="3928406"/>
            <a:ext cx="6049574" cy="22076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close up of a logo&#10;&#10;Description automatically generated">
            <a:extLst>
              <a:ext uri="{FF2B5EF4-FFF2-40B4-BE49-F238E27FC236}">
                <a16:creationId xmlns:a16="http://schemas.microsoft.com/office/drawing/2014/main" id="{345C5638-C0DA-40FA-B714-7B8A919F52CA}"/>
              </a:ext>
            </a:extLst>
          </p:cNvPr>
          <p:cNvPicPr>
            <a:picLocks noChangeAspect="1"/>
          </p:cNvPicPr>
          <p:nvPr/>
        </p:nvPicPr>
        <p:blipFill>
          <a:blip r:embed="rId2"/>
          <a:stretch>
            <a:fillRect/>
          </a:stretch>
        </p:blipFill>
        <p:spPr>
          <a:xfrm>
            <a:off x="9952997" y="80098"/>
            <a:ext cx="2040735" cy="875597"/>
          </a:xfrm>
          <a:prstGeom prst="rect">
            <a:avLst/>
          </a:prstGeom>
        </p:spPr>
      </p:pic>
    </p:spTree>
    <p:extLst>
      <p:ext uri="{BB962C8B-B14F-4D97-AF65-F5344CB8AC3E}">
        <p14:creationId xmlns:p14="http://schemas.microsoft.com/office/powerpoint/2010/main" val="4079763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5BD1-E216-4E49-B4DB-0D87B6A68079}"/>
              </a:ext>
            </a:extLst>
          </p:cNvPr>
          <p:cNvSpPr>
            <a:spLocks noGrp="1"/>
          </p:cNvSpPr>
          <p:nvPr>
            <p:ph type="title"/>
          </p:nvPr>
        </p:nvSpPr>
        <p:spPr/>
        <p:txBody>
          <a:bodyPr/>
          <a:lstStyle/>
          <a:p>
            <a:r>
              <a:rPr lang="en-US" dirty="0"/>
              <a:t>The Advent of technology</a:t>
            </a:r>
          </a:p>
        </p:txBody>
      </p:sp>
      <p:sp>
        <p:nvSpPr>
          <p:cNvPr id="4" name="TextBox 3">
            <a:extLst>
              <a:ext uri="{FF2B5EF4-FFF2-40B4-BE49-F238E27FC236}">
                <a16:creationId xmlns:a16="http://schemas.microsoft.com/office/drawing/2014/main" id="{102FB358-93B6-4074-9D26-E54FD08136C4}"/>
              </a:ext>
            </a:extLst>
          </p:cNvPr>
          <p:cNvSpPr txBox="1"/>
          <p:nvPr/>
        </p:nvSpPr>
        <p:spPr>
          <a:xfrm>
            <a:off x="1021371" y="2878172"/>
            <a:ext cx="1345240" cy="307777"/>
          </a:xfrm>
          <a:prstGeom prst="rect">
            <a:avLst/>
          </a:prstGeom>
          <a:solidFill>
            <a:schemeClr val="accent3">
              <a:lumMod val="40000"/>
              <a:lumOff val="60000"/>
            </a:schemeClr>
          </a:solidFill>
        </p:spPr>
        <p:txBody>
          <a:bodyPr wrap="none" rtlCol="0">
            <a:spAutoFit/>
          </a:bodyPr>
          <a:lstStyle/>
          <a:p>
            <a:pPr algn="ctr"/>
            <a:r>
              <a:rPr lang="en-US" sz="1400" dirty="0"/>
              <a:t>Computer Vision</a:t>
            </a:r>
          </a:p>
        </p:txBody>
      </p:sp>
      <p:sp>
        <p:nvSpPr>
          <p:cNvPr id="5" name="TextBox 4">
            <a:extLst>
              <a:ext uri="{FF2B5EF4-FFF2-40B4-BE49-F238E27FC236}">
                <a16:creationId xmlns:a16="http://schemas.microsoft.com/office/drawing/2014/main" id="{0D081423-8982-44B0-80CE-57AB29A2CDE4}"/>
              </a:ext>
            </a:extLst>
          </p:cNvPr>
          <p:cNvSpPr txBox="1"/>
          <p:nvPr/>
        </p:nvSpPr>
        <p:spPr>
          <a:xfrm>
            <a:off x="2366611" y="3422461"/>
            <a:ext cx="1442574" cy="523220"/>
          </a:xfrm>
          <a:prstGeom prst="rect">
            <a:avLst/>
          </a:prstGeom>
          <a:solidFill>
            <a:schemeClr val="accent3">
              <a:lumMod val="40000"/>
              <a:lumOff val="60000"/>
            </a:schemeClr>
          </a:solidFill>
        </p:spPr>
        <p:txBody>
          <a:bodyPr wrap="none" rtlCol="0">
            <a:spAutoFit/>
          </a:bodyPr>
          <a:lstStyle/>
          <a:p>
            <a:pPr algn="ctr"/>
            <a:r>
              <a:rPr lang="en-US" sz="1400" dirty="0"/>
              <a:t>Machine Learning</a:t>
            </a:r>
          </a:p>
          <a:p>
            <a:pPr algn="ctr"/>
            <a:r>
              <a:rPr lang="en-US" sz="1400" dirty="0"/>
              <a:t>(Deep Learning)</a:t>
            </a:r>
          </a:p>
        </p:txBody>
      </p:sp>
      <p:sp>
        <p:nvSpPr>
          <p:cNvPr id="6" name="TextBox 5">
            <a:extLst>
              <a:ext uri="{FF2B5EF4-FFF2-40B4-BE49-F238E27FC236}">
                <a16:creationId xmlns:a16="http://schemas.microsoft.com/office/drawing/2014/main" id="{36B68500-3695-40F9-AE2D-CE18BDD0B319}"/>
              </a:ext>
            </a:extLst>
          </p:cNvPr>
          <p:cNvSpPr txBox="1"/>
          <p:nvPr/>
        </p:nvSpPr>
        <p:spPr>
          <a:xfrm>
            <a:off x="3032800" y="2560041"/>
            <a:ext cx="1277914" cy="307777"/>
          </a:xfrm>
          <a:prstGeom prst="rect">
            <a:avLst/>
          </a:prstGeom>
          <a:solidFill>
            <a:schemeClr val="accent3">
              <a:lumMod val="40000"/>
              <a:lumOff val="60000"/>
            </a:schemeClr>
          </a:solidFill>
        </p:spPr>
        <p:txBody>
          <a:bodyPr wrap="none" rtlCol="0">
            <a:spAutoFit/>
          </a:bodyPr>
          <a:lstStyle/>
          <a:p>
            <a:r>
              <a:rPr lang="en-US" sz="1400" dirty="0"/>
              <a:t>Imaging Sensor</a:t>
            </a:r>
          </a:p>
        </p:txBody>
      </p:sp>
      <p:sp>
        <p:nvSpPr>
          <p:cNvPr id="7" name="TextBox 6">
            <a:extLst>
              <a:ext uri="{FF2B5EF4-FFF2-40B4-BE49-F238E27FC236}">
                <a16:creationId xmlns:a16="http://schemas.microsoft.com/office/drawing/2014/main" id="{67FCE7AA-D756-48AA-BCD2-566F0C74A225}"/>
              </a:ext>
            </a:extLst>
          </p:cNvPr>
          <p:cNvSpPr txBox="1"/>
          <p:nvPr/>
        </p:nvSpPr>
        <p:spPr>
          <a:xfrm>
            <a:off x="3906248" y="4512340"/>
            <a:ext cx="497316" cy="307777"/>
          </a:xfrm>
          <a:prstGeom prst="rect">
            <a:avLst/>
          </a:prstGeom>
          <a:solidFill>
            <a:schemeClr val="accent3">
              <a:lumMod val="40000"/>
              <a:lumOff val="60000"/>
            </a:schemeClr>
          </a:solidFill>
        </p:spPr>
        <p:txBody>
          <a:bodyPr wrap="none" rtlCol="0">
            <a:spAutoFit/>
          </a:bodyPr>
          <a:lstStyle/>
          <a:p>
            <a:r>
              <a:rPr lang="en-US" sz="1400" dirty="0"/>
              <a:t>UAV</a:t>
            </a:r>
          </a:p>
        </p:txBody>
      </p:sp>
      <p:sp>
        <p:nvSpPr>
          <p:cNvPr id="8" name="TextBox 7">
            <a:extLst>
              <a:ext uri="{FF2B5EF4-FFF2-40B4-BE49-F238E27FC236}">
                <a16:creationId xmlns:a16="http://schemas.microsoft.com/office/drawing/2014/main" id="{61689192-29D4-4EE2-9388-5972B77E3677}"/>
              </a:ext>
            </a:extLst>
          </p:cNvPr>
          <p:cNvSpPr txBox="1"/>
          <p:nvPr/>
        </p:nvSpPr>
        <p:spPr>
          <a:xfrm>
            <a:off x="2158458" y="5389922"/>
            <a:ext cx="1748684" cy="307777"/>
          </a:xfrm>
          <a:prstGeom prst="rect">
            <a:avLst/>
          </a:prstGeom>
          <a:solidFill>
            <a:schemeClr val="accent3">
              <a:lumMod val="40000"/>
              <a:lumOff val="60000"/>
            </a:schemeClr>
          </a:solidFill>
        </p:spPr>
        <p:txBody>
          <a:bodyPr wrap="none" rtlCol="0">
            <a:spAutoFit/>
          </a:bodyPr>
          <a:lstStyle/>
          <a:p>
            <a:r>
              <a:rPr lang="en-US" sz="1400" dirty="0"/>
              <a:t>Hyperspectral Imager</a:t>
            </a:r>
          </a:p>
        </p:txBody>
      </p:sp>
      <p:sp>
        <p:nvSpPr>
          <p:cNvPr id="9" name="TextBox 8">
            <a:extLst>
              <a:ext uri="{FF2B5EF4-FFF2-40B4-BE49-F238E27FC236}">
                <a16:creationId xmlns:a16="http://schemas.microsoft.com/office/drawing/2014/main" id="{E88EE9BE-C537-41FF-8C8B-6250F114C27A}"/>
              </a:ext>
            </a:extLst>
          </p:cNvPr>
          <p:cNvSpPr txBox="1"/>
          <p:nvPr/>
        </p:nvSpPr>
        <p:spPr>
          <a:xfrm>
            <a:off x="1021371" y="4471379"/>
            <a:ext cx="1937783" cy="523220"/>
          </a:xfrm>
          <a:prstGeom prst="rect">
            <a:avLst/>
          </a:prstGeom>
          <a:solidFill>
            <a:schemeClr val="accent3">
              <a:lumMod val="40000"/>
              <a:lumOff val="60000"/>
            </a:schemeClr>
          </a:solidFill>
        </p:spPr>
        <p:txBody>
          <a:bodyPr wrap="square" rtlCol="0">
            <a:spAutoFit/>
          </a:bodyPr>
          <a:lstStyle/>
          <a:p>
            <a:pPr algn="ctr"/>
            <a:r>
              <a:rPr lang="en-US" sz="1400" dirty="0"/>
              <a:t>Environmental Controlled technology</a:t>
            </a:r>
          </a:p>
        </p:txBody>
      </p:sp>
      <p:sp>
        <p:nvSpPr>
          <p:cNvPr id="10" name="Oval 9">
            <a:extLst>
              <a:ext uri="{FF2B5EF4-FFF2-40B4-BE49-F238E27FC236}">
                <a16:creationId xmlns:a16="http://schemas.microsoft.com/office/drawing/2014/main" id="{426BACA0-F73A-41F6-A1DC-5BC8AB00A11F}"/>
              </a:ext>
            </a:extLst>
          </p:cNvPr>
          <p:cNvSpPr/>
          <p:nvPr/>
        </p:nvSpPr>
        <p:spPr>
          <a:xfrm>
            <a:off x="493108" y="1651193"/>
            <a:ext cx="4932092" cy="4898721"/>
          </a:xfrm>
          <a:prstGeom prst="ellipse">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63F1430-ADEA-476C-804B-1059D5204C28}"/>
              </a:ext>
            </a:extLst>
          </p:cNvPr>
          <p:cNvSpPr/>
          <p:nvPr/>
        </p:nvSpPr>
        <p:spPr>
          <a:xfrm>
            <a:off x="4890413" y="3613832"/>
            <a:ext cx="2091210" cy="973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C1C0FF5-4F23-4BDD-AFC1-D0E197A6848C}"/>
              </a:ext>
            </a:extLst>
          </p:cNvPr>
          <p:cNvSpPr txBox="1"/>
          <p:nvPr/>
        </p:nvSpPr>
        <p:spPr>
          <a:xfrm>
            <a:off x="7414755" y="3295841"/>
            <a:ext cx="4444037" cy="1477328"/>
          </a:xfrm>
          <a:prstGeom prst="rect">
            <a:avLst/>
          </a:prstGeom>
          <a:solidFill>
            <a:schemeClr val="accent2">
              <a:lumMod val="60000"/>
              <a:lumOff val="40000"/>
            </a:schemeClr>
          </a:solidFill>
        </p:spPr>
        <p:txBody>
          <a:bodyPr wrap="none" rtlCol="0">
            <a:spAutoFit/>
          </a:bodyPr>
          <a:lstStyle/>
          <a:p>
            <a:r>
              <a:rPr lang="en-US" dirty="0"/>
              <a:t>High-Throughput automatic plant phenotyping</a:t>
            </a:r>
          </a:p>
          <a:p>
            <a:r>
              <a:rPr lang="en-US" dirty="0"/>
              <a:t>Automatic early stress detection</a:t>
            </a:r>
          </a:p>
          <a:p>
            <a:r>
              <a:rPr lang="en-US" dirty="0"/>
              <a:t>Lower cost of operation</a:t>
            </a:r>
          </a:p>
          <a:p>
            <a:r>
              <a:rPr lang="en-US" dirty="0"/>
              <a:t>New insight</a:t>
            </a:r>
          </a:p>
          <a:p>
            <a:r>
              <a:rPr lang="en-US" dirty="0"/>
              <a:t>More sustainable operation</a:t>
            </a:r>
          </a:p>
        </p:txBody>
      </p:sp>
      <p:pic>
        <p:nvPicPr>
          <p:cNvPr id="13" name="Picture 12" descr="A close up of a logo&#10;&#10;Description automatically generated">
            <a:extLst>
              <a:ext uri="{FF2B5EF4-FFF2-40B4-BE49-F238E27FC236}">
                <a16:creationId xmlns:a16="http://schemas.microsoft.com/office/drawing/2014/main" id="{F11DF6A2-D50D-42F0-8FEB-5FB23195F9C6}"/>
              </a:ext>
            </a:extLst>
          </p:cNvPr>
          <p:cNvPicPr>
            <a:picLocks noChangeAspect="1"/>
          </p:cNvPicPr>
          <p:nvPr/>
        </p:nvPicPr>
        <p:blipFill>
          <a:blip r:embed="rId2"/>
          <a:stretch>
            <a:fillRect/>
          </a:stretch>
        </p:blipFill>
        <p:spPr>
          <a:xfrm>
            <a:off x="9952997" y="80098"/>
            <a:ext cx="2040735" cy="875597"/>
          </a:xfrm>
          <a:prstGeom prst="rect">
            <a:avLst/>
          </a:prstGeom>
        </p:spPr>
      </p:pic>
    </p:spTree>
    <p:extLst>
      <p:ext uri="{BB962C8B-B14F-4D97-AF65-F5344CB8AC3E}">
        <p14:creationId xmlns:p14="http://schemas.microsoft.com/office/powerpoint/2010/main" val="2330968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EFDD560-4FE5-4B1D-9A4C-6F4CBC154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5141002" cy="61489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25CC5-AB7C-4714-917F-9345F70AC5B2}"/>
              </a:ext>
            </a:extLst>
          </p:cNvPr>
          <p:cNvSpPr>
            <a:spLocks noGrp="1"/>
          </p:cNvSpPr>
          <p:nvPr>
            <p:ph type="title"/>
          </p:nvPr>
        </p:nvSpPr>
        <p:spPr>
          <a:xfrm>
            <a:off x="1024129" y="585216"/>
            <a:ext cx="4028318" cy="1499616"/>
          </a:xfrm>
        </p:spPr>
        <p:txBody>
          <a:bodyPr>
            <a:normAutofit/>
          </a:bodyPr>
          <a:lstStyle/>
          <a:p>
            <a:r>
              <a:rPr lang="en-US" sz="4800">
                <a:solidFill>
                  <a:srgbClr val="FFFFFF"/>
                </a:solidFill>
              </a:rPr>
              <a:t>What is Plant Phenotyping</a:t>
            </a:r>
          </a:p>
        </p:txBody>
      </p:sp>
      <p:cxnSp>
        <p:nvCxnSpPr>
          <p:cNvPr id="25" name="Straight Connector 24">
            <a:extLst>
              <a:ext uri="{FF2B5EF4-FFF2-40B4-BE49-F238E27FC236}">
                <a16:creationId xmlns:a16="http://schemas.microsoft.com/office/drawing/2014/main" id="{1204D571-94BD-41D4-A175-E5B58B169E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2F460B-45AE-480C-BEBA-2419C4CD9AD1}"/>
              </a:ext>
            </a:extLst>
          </p:cNvPr>
          <p:cNvSpPr>
            <a:spLocks noGrp="1"/>
          </p:cNvSpPr>
          <p:nvPr>
            <p:ph idx="1"/>
          </p:nvPr>
        </p:nvSpPr>
        <p:spPr>
          <a:xfrm>
            <a:off x="1024129" y="2286000"/>
            <a:ext cx="3791711" cy="3931920"/>
          </a:xfrm>
        </p:spPr>
        <p:txBody>
          <a:bodyPr>
            <a:normAutofit/>
          </a:bodyPr>
          <a:lstStyle/>
          <a:p>
            <a:r>
              <a:rPr lang="en-US" sz="1800" dirty="0">
                <a:solidFill>
                  <a:srgbClr val="FFFFFF"/>
                </a:solidFill>
              </a:rPr>
              <a:t>Plant phenotyping refers to a quantitative description of the plant’s anatomical, ontogenetical, physiological and biochemical properties</a:t>
            </a:r>
          </a:p>
          <a:p>
            <a:r>
              <a:rPr lang="en-US" sz="1800" dirty="0">
                <a:solidFill>
                  <a:srgbClr val="FFFFFF"/>
                </a:solidFill>
              </a:rPr>
              <a:t>High-throughput plant phenotyping refers to the characterization of the whole cascade of changes happening after DNA is transcribed into RNA (transcriptomics) leading to the formation of proteins (proteomics).</a:t>
            </a:r>
          </a:p>
        </p:txBody>
      </p:sp>
      <p:pic>
        <p:nvPicPr>
          <p:cNvPr id="11" name="Picture 10" descr="A close up of a map&#10;&#10;Description automatically generated">
            <a:extLst>
              <a:ext uri="{FF2B5EF4-FFF2-40B4-BE49-F238E27FC236}">
                <a16:creationId xmlns:a16="http://schemas.microsoft.com/office/drawing/2014/main" id="{AABCDABD-C643-4051-9CA3-47FDF2EDF23C}"/>
              </a:ext>
            </a:extLst>
          </p:cNvPr>
          <p:cNvPicPr>
            <a:picLocks noChangeAspect="1"/>
          </p:cNvPicPr>
          <p:nvPr/>
        </p:nvPicPr>
        <p:blipFill rotWithShape="1">
          <a:blip r:embed="rId2"/>
          <a:srcRect l="36556" t="501" r="9429" b="-501"/>
          <a:stretch/>
        </p:blipFill>
        <p:spPr>
          <a:xfrm>
            <a:off x="9479555" y="2435171"/>
            <a:ext cx="2622448" cy="2670229"/>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F35ACF7A-92B4-437A-936B-9593D5227757}"/>
              </a:ext>
            </a:extLst>
          </p:cNvPr>
          <p:cNvPicPr>
            <a:picLocks noChangeAspect="1"/>
          </p:cNvPicPr>
          <p:nvPr/>
        </p:nvPicPr>
        <p:blipFill rotWithShape="1">
          <a:blip r:embed="rId3"/>
          <a:srcRect l="168" r="843" b="18715"/>
          <a:stretch/>
        </p:blipFill>
        <p:spPr>
          <a:xfrm>
            <a:off x="5577408" y="4158756"/>
            <a:ext cx="3709467" cy="2261801"/>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0E57058E-EA24-461C-AD2C-565B557EA299}"/>
              </a:ext>
            </a:extLst>
          </p:cNvPr>
          <p:cNvPicPr>
            <a:picLocks noChangeAspect="1"/>
          </p:cNvPicPr>
          <p:nvPr/>
        </p:nvPicPr>
        <p:blipFill rotWithShape="1">
          <a:blip r:embed="rId4"/>
          <a:srcRect l="412" t="10627" r="217" b="6"/>
          <a:stretch/>
        </p:blipFill>
        <p:spPr>
          <a:xfrm>
            <a:off x="5626824" y="161926"/>
            <a:ext cx="3791711" cy="3810058"/>
          </a:xfrm>
          <a:prstGeom prst="rect">
            <a:avLst/>
          </a:prstGeom>
        </p:spPr>
      </p:pic>
      <p:pic>
        <p:nvPicPr>
          <p:cNvPr id="7" name="Picture 6" descr="A close up of a piece of paper&#10;&#10;Description automatically generated">
            <a:extLst>
              <a:ext uri="{FF2B5EF4-FFF2-40B4-BE49-F238E27FC236}">
                <a16:creationId xmlns:a16="http://schemas.microsoft.com/office/drawing/2014/main" id="{951D37DB-C60E-4ECF-AB1F-C79A147F2110}"/>
              </a:ext>
            </a:extLst>
          </p:cNvPr>
          <p:cNvPicPr>
            <a:picLocks noChangeAspect="1"/>
          </p:cNvPicPr>
          <p:nvPr/>
        </p:nvPicPr>
        <p:blipFill rotWithShape="1">
          <a:blip r:embed="rId5"/>
          <a:srcRect l="21819" t="1" r="10751" b="4"/>
          <a:stretch/>
        </p:blipFill>
        <p:spPr>
          <a:xfrm>
            <a:off x="9479555" y="301389"/>
            <a:ext cx="2622448" cy="2041749"/>
          </a:xfrm>
          <a:prstGeom prst="rect">
            <a:avLst/>
          </a:prstGeom>
        </p:spPr>
      </p:pic>
      <p:pic>
        <p:nvPicPr>
          <p:cNvPr id="13" name="Picture 12" descr="A close up of a map&#10;&#10;Description automatically generated">
            <a:extLst>
              <a:ext uri="{FF2B5EF4-FFF2-40B4-BE49-F238E27FC236}">
                <a16:creationId xmlns:a16="http://schemas.microsoft.com/office/drawing/2014/main" id="{5B38C4C7-30A5-49AC-8FAD-4FF23DB36A84}"/>
              </a:ext>
            </a:extLst>
          </p:cNvPr>
          <p:cNvPicPr>
            <a:picLocks noChangeAspect="1"/>
          </p:cNvPicPr>
          <p:nvPr/>
        </p:nvPicPr>
        <p:blipFill rotWithShape="1">
          <a:blip r:embed="rId6"/>
          <a:srcRect b="32730"/>
          <a:stretch/>
        </p:blipFill>
        <p:spPr>
          <a:xfrm>
            <a:off x="9479555" y="5197433"/>
            <a:ext cx="2622448" cy="1223124"/>
          </a:xfrm>
          <a:prstGeom prst="rect">
            <a:avLst/>
          </a:prstGeom>
        </p:spPr>
      </p:pic>
      <p:sp>
        <p:nvSpPr>
          <p:cNvPr id="14" name="Rectangle 13">
            <a:extLst>
              <a:ext uri="{FF2B5EF4-FFF2-40B4-BE49-F238E27FC236}">
                <a16:creationId xmlns:a16="http://schemas.microsoft.com/office/drawing/2014/main" id="{EAEEB604-B86C-4E38-A906-D225C8985CC4}"/>
              </a:ext>
            </a:extLst>
          </p:cNvPr>
          <p:cNvSpPr/>
          <p:nvPr/>
        </p:nvSpPr>
        <p:spPr>
          <a:xfrm>
            <a:off x="260870" y="6536268"/>
            <a:ext cx="11169129" cy="261610"/>
          </a:xfrm>
          <a:prstGeom prst="rect">
            <a:avLst/>
          </a:prstGeom>
        </p:spPr>
        <p:txBody>
          <a:bodyPr wrap="square">
            <a:spAutoFit/>
          </a:bodyPr>
          <a:lstStyle/>
          <a:p>
            <a:r>
              <a:rPr lang="en-US" sz="1100" dirty="0"/>
              <a:t>Summer School on Image Analysis for Plant Phenotyping. (n.d.). Retrieved from https://www.wur.nl/en/activity/Summer-School-on-Image-Analysis-for-Plant-Phenotyping-.htm</a:t>
            </a:r>
          </a:p>
        </p:txBody>
      </p:sp>
      <p:pic>
        <p:nvPicPr>
          <p:cNvPr id="12" name="Picture 11" descr="A close up of a logo&#10;&#10;Description automatically generated">
            <a:extLst>
              <a:ext uri="{FF2B5EF4-FFF2-40B4-BE49-F238E27FC236}">
                <a16:creationId xmlns:a16="http://schemas.microsoft.com/office/drawing/2014/main" id="{1C161A02-B258-4DA5-8B4A-6D8B61ABB2E3}"/>
              </a:ext>
            </a:extLst>
          </p:cNvPr>
          <p:cNvPicPr>
            <a:picLocks noChangeAspect="1"/>
          </p:cNvPicPr>
          <p:nvPr/>
        </p:nvPicPr>
        <p:blipFill>
          <a:blip r:embed="rId7"/>
          <a:stretch>
            <a:fillRect/>
          </a:stretch>
        </p:blipFill>
        <p:spPr>
          <a:xfrm>
            <a:off x="4324227" y="5918371"/>
            <a:ext cx="967838" cy="415260"/>
          </a:xfrm>
          <a:prstGeom prst="rect">
            <a:avLst/>
          </a:prstGeom>
        </p:spPr>
      </p:pic>
    </p:spTree>
    <p:extLst>
      <p:ext uri="{BB962C8B-B14F-4D97-AF65-F5344CB8AC3E}">
        <p14:creationId xmlns:p14="http://schemas.microsoft.com/office/powerpoint/2010/main" val="2254723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80BE9B-2849-495A-AB0E-E80D71B32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9936"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424B9-6046-4D91-8C57-8F4AD07DD937}"/>
              </a:ext>
            </a:extLst>
          </p:cNvPr>
          <p:cNvSpPr>
            <a:spLocks noGrp="1"/>
          </p:cNvSpPr>
          <p:nvPr>
            <p:ph type="title"/>
          </p:nvPr>
        </p:nvSpPr>
        <p:spPr>
          <a:xfrm>
            <a:off x="310039" y="640080"/>
            <a:ext cx="3429855" cy="5613236"/>
          </a:xfrm>
        </p:spPr>
        <p:txBody>
          <a:bodyPr anchor="ctr">
            <a:normAutofit/>
          </a:bodyPr>
          <a:lstStyle/>
          <a:p>
            <a:r>
              <a:rPr lang="en-US" dirty="0">
                <a:solidFill>
                  <a:srgbClr val="FFFFFF"/>
                </a:solidFill>
              </a:rPr>
              <a:t>Imaging for plant phenotyping</a:t>
            </a:r>
          </a:p>
        </p:txBody>
      </p:sp>
      <p:graphicFrame>
        <p:nvGraphicFramePr>
          <p:cNvPr id="5" name="Content Placeholder 4">
            <a:extLst>
              <a:ext uri="{FF2B5EF4-FFF2-40B4-BE49-F238E27FC236}">
                <a16:creationId xmlns:a16="http://schemas.microsoft.com/office/drawing/2014/main" id="{B77F7D47-0C68-4978-B7B9-4B4A21230C5F}"/>
              </a:ext>
            </a:extLst>
          </p:cNvPr>
          <p:cNvGraphicFramePr>
            <a:graphicFrameLocks noGrp="1"/>
          </p:cNvGraphicFramePr>
          <p:nvPr>
            <p:ph idx="1"/>
            <p:extLst>
              <p:ext uri="{D42A27DB-BD31-4B8C-83A1-F6EECF244321}">
                <p14:modId xmlns:p14="http://schemas.microsoft.com/office/powerpoint/2010/main" val="1316026823"/>
              </p:ext>
            </p:extLst>
          </p:nvPr>
        </p:nvGraphicFramePr>
        <p:xfrm>
          <a:off x="4379913" y="3333750"/>
          <a:ext cx="7172326" cy="3302000"/>
        </p:xfrm>
        <a:graphic>
          <a:graphicData uri="http://schemas.openxmlformats.org/drawingml/2006/table">
            <a:tbl>
              <a:tblPr firstRow="1" bandRow="1">
                <a:tableStyleId>{5C22544A-7EE6-4342-B048-85BDC9FD1C3A}</a:tableStyleId>
              </a:tblPr>
              <a:tblGrid>
                <a:gridCol w="3586163">
                  <a:extLst>
                    <a:ext uri="{9D8B030D-6E8A-4147-A177-3AD203B41FA5}">
                      <a16:colId xmlns:a16="http://schemas.microsoft.com/office/drawing/2014/main" val="328812512"/>
                    </a:ext>
                  </a:extLst>
                </a:gridCol>
                <a:gridCol w="3586163">
                  <a:extLst>
                    <a:ext uri="{9D8B030D-6E8A-4147-A177-3AD203B41FA5}">
                      <a16:colId xmlns:a16="http://schemas.microsoft.com/office/drawing/2014/main" val="92531092"/>
                    </a:ext>
                  </a:extLst>
                </a:gridCol>
              </a:tblGrid>
              <a:tr h="370840">
                <a:tc>
                  <a:txBody>
                    <a:bodyPr/>
                    <a:lstStyle/>
                    <a:p>
                      <a:r>
                        <a:rPr lang="en-US" dirty="0"/>
                        <a:t>Wave Length</a:t>
                      </a:r>
                    </a:p>
                  </a:txBody>
                  <a:tcPr/>
                </a:tc>
                <a:tc>
                  <a:txBody>
                    <a:bodyPr/>
                    <a:lstStyle/>
                    <a:p>
                      <a:r>
                        <a:rPr lang="en-US" dirty="0"/>
                        <a:t>Phenotyping Parameter</a:t>
                      </a:r>
                    </a:p>
                  </a:txBody>
                  <a:tcPr/>
                </a:tc>
                <a:extLst>
                  <a:ext uri="{0D108BD9-81ED-4DB2-BD59-A6C34878D82A}">
                    <a16:rowId xmlns:a16="http://schemas.microsoft.com/office/drawing/2014/main" val="1191284611"/>
                  </a:ext>
                </a:extLst>
              </a:tr>
              <a:tr h="381635">
                <a:tc>
                  <a:txBody>
                    <a:bodyPr/>
                    <a:lstStyle/>
                    <a:p>
                      <a:r>
                        <a:rPr lang="en-US" dirty="0"/>
                        <a:t>VIS (400-700 nm)</a:t>
                      </a:r>
                    </a:p>
                  </a:txBody>
                  <a:tcPr/>
                </a:tc>
                <a:tc>
                  <a:txBody>
                    <a:bodyPr/>
                    <a:lstStyle/>
                    <a:p>
                      <a:r>
                        <a:rPr lang="en-US" dirty="0"/>
                        <a:t>Leaf area, Biomass, Grow rate, Stress detection etc.</a:t>
                      </a:r>
                    </a:p>
                  </a:txBody>
                  <a:tcPr/>
                </a:tc>
                <a:extLst>
                  <a:ext uri="{0D108BD9-81ED-4DB2-BD59-A6C34878D82A}">
                    <a16:rowId xmlns:a16="http://schemas.microsoft.com/office/drawing/2014/main" val="1358118434"/>
                  </a:ext>
                </a:extLst>
              </a:tr>
              <a:tr h="370840">
                <a:tc>
                  <a:txBody>
                    <a:bodyPr/>
                    <a:lstStyle/>
                    <a:p>
                      <a:r>
                        <a:rPr lang="en-US" dirty="0"/>
                        <a:t>NIR/SWIR</a:t>
                      </a:r>
                    </a:p>
                  </a:txBody>
                  <a:tcPr/>
                </a:tc>
                <a:tc>
                  <a:txBody>
                    <a:bodyPr/>
                    <a:lstStyle/>
                    <a:p>
                      <a:r>
                        <a:rPr lang="en-US" dirty="0"/>
                        <a:t>Water content, Leaf Thickness, Stress detection  etc.</a:t>
                      </a:r>
                    </a:p>
                  </a:txBody>
                  <a:tcPr/>
                </a:tc>
                <a:extLst>
                  <a:ext uri="{0D108BD9-81ED-4DB2-BD59-A6C34878D82A}">
                    <a16:rowId xmlns:a16="http://schemas.microsoft.com/office/drawing/2014/main" val="2859800629"/>
                  </a:ext>
                </a:extLst>
              </a:tr>
              <a:tr h="370840">
                <a:tc>
                  <a:txBody>
                    <a:bodyPr/>
                    <a:lstStyle/>
                    <a:p>
                      <a:r>
                        <a:rPr lang="en-US" dirty="0"/>
                        <a:t>TIR/LWIR</a:t>
                      </a:r>
                    </a:p>
                  </a:txBody>
                  <a:tcPr/>
                </a:tc>
                <a:tc>
                  <a:txBody>
                    <a:bodyPr/>
                    <a:lstStyle/>
                    <a:p>
                      <a:r>
                        <a:rPr lang="en-US" dirty="0"/>
                        <a:t>Thermal Imaging, Salinity Stress</a:t>
                      </a:r>
                    </a:p>
                  </a:txBody>
                  <a:tcPr/>
                </a:tc>
                <a:extLst>
                  <a:ext uri="{0D108BD9-81ED-4DB2-BD59-A6C34878D82A}">
                    <a16:rowId xmlns:a16="http://schemas.microsoft.com/office/drawing/2014/main" val="1490426030"/>
                  </a:ext>
                </a:extLst>
              </a:tr>
              <a:tr h="370840">
                <a:tc>
                  <a:txBody>
                    <a:bodyPr/>
                    <a:lstStyle/>
                    <a:p>
                      <a:r>
                        <a:rPr lang="en-US" dirty="0"/>
                        <a:t>Chlorophyll Fluorescence</a:t>
                      </a:r>
                    </a:p>
                  </a:txBody>
                  <a:tcPr/>
                </a:tc>
                <a:tc>
                  <a:txBody>
                    <a:bodyPr/>
                    <a:lstStyle/>
                    <a:p>
                      <a:r>
                        <a:rPr lang="en-US" dirty="0"/>
                        <a:t>Chlorophyll content, Photosynthesis Efficiency </a:t>
                      </a:r>
                    </a:p>
                  </a:txBody>
                  <a:tcPr/>
                </a:tc>
                <a:extLst>
                  <a:ext uri="{0D108BD9-81ED-4DB2-BD59-A6C34878D82A}">
                    <a16:rowId xmlns:a16="http://schemas.microsoft.com/office/drawing/2014/main" val="2104805874"/>
                  </a:ext>
                </a:extLst>
              </a:tr>
              <a:tr h="370840">
                <a:tc>
                  <a:txBody>
                    <a:bodyPr/>
                    <a:lstStyle/>
                    <a:p>
                      <a:r>
                        <a:rPr lang="en-US" dirty="0" err="1"/>
                        <a:t>Hyperspectrum</a:t>
                      </a:r>
                      <a:endParaRPr lang="en-US" dirty="0"/>
                    </a:p>
                  </a:txBody>
                  <a:tcPr/>
                </a:tc>
                <a:tc>
                  <a:txBody>
                    <a:bodyPr/>
                    <a:lstStyle/>
                    <a:p>
                      <a:r>
                        <a:rPr lang="en-US" dirty="0"/>
                        <a:t>All most everything depend on the range of Hyperspectral imager</a:t>
                      </a:r>
                    </a:p>
                  </a:txBody>
                  <a:tcPr/>
                </a:tc>
                <a:extLst>
                  <a:ext uri="{0D108BD9-81ED-4DB2-BD59-A6C34878D82A}">
                    <a16:rowId xmlns:a16="http://schemas.microsoft.com/office/drawing/2014/main" val="28486165"/>
                  </a:ext>
                </a:extLst>
              </a:tr>
            </a:tbl>
          </a:graphicData>
        </a:graphic>
      </p:graphicFrame>
      <p:pic>
        <p:nvPicPr>
          <p:cNvPr id="4" name="Picture 3">
            <a:extLst>
              <a:ext uri="{FF2B5EF4-FFF2-40B4-BE49-F238E27FC236}">
                <a16:creationId xmlns:a16="http://schemas.microsoft.com/office/drawing/2014/main" id="{597D5D6F-9493-4D4F-9941-39B4C53DE741}"/>
              </a:ext>
            </a:extLst>
          </p:cNvPr>
          <p:cNvPicPr>
            <a:picLocks noChangeAspect="1"/>
          </p:cNvPicPr>
          <p:nvPr/>
        </p:nvPicPr>
        <p:blipFill>
          <a:blip r:embed="rId2"/>
          <a:stretch>
            <a:fillRect/>
          </a:stretch>
        </p:blipFill>
        <p:spPr>
          <a:xfrm>
            <a:off x="4161952" y="148713"/>
            <a:ext cx="7903557" cy="3023112"/>
          </a:xfrm>
          <a:prstGeom prst="rect">
            <a:avLst/>
          </a:prstGeom>
        </p:spPr>
      </p:pic>
      <p:pic>
        <p:nvPicPr>
          <p:cNvPr id="6" name="Picture 5" descr="A close up of a logo&#10;&#10;Description automatically generated">
            <a:extLst>
              <a:ext uri="{FF2B5EF4-FFF2-40B4-BE49-F238E27FC236}">
                <a16:creationId xmlns:a16="http://schemas.microsoft.com/office/drawing/2014/main" id="{54F898FA-5861-4B76-B71E-853A40F12DE4}"/>
              </a:ext>
            </a:extLst>
          </p:cNvPr>
          <p:cNvPicPr>
            <a:picLocks noChangeAspect="1"/>
          </p:cNvPicPr>
          <p:nvPr/>
        </p:nvPicPr>
        <p:blipFill>
          <a:blip r:embed="rId3"/>
          <a:stretch>
            <a:fillRect/>
          </a:stretch>
        </p:blipFill>
        <p:spPr>
          <a:xfrm>
            <a:off x="2832160" y="148713"/>
            <a:ext cx="1062722" cy="455971"/>
          </a:xfrm>
          <a:prstGeom prst="rect">
            <a:avLst/>
          </a:prstGeom>
        </p:spPr>
      </p:pic>
      <p:sp>
        <p:nvSpPr>
          <p:cNvPr id="3" name="Rectangle 2">
            <a:extLst>
              <a:ext uri="{FF2B5EF4-FFF2-40B4-BE49-F238E27FC236}">
                <a16:creationId xmlns:a16="http://schemas.microsoft.com/office/drawing/2014/main" id="{7798DAF4-1E98-4DD7-AA06-9D6FEA1DE48A}"/>
              </a:ext>
            </a:extLst>
          </p:cNvPr>
          <p:cNvSpPr/>
          <p:nvPr/>
        </p:nvSpPr>
        <p:spPr>
          <a:xfrm>
            <a:off x="4319587" y="3071753"/>
            <a:ext cx="7562374" cy="215444"/>
          </a:xfrm>
          <a:prstGeom prst="rect">
            <a:avLst/>
          </a:prstGeom>
        </p:spPr>
        <p:txBody>
          <a:bodyPr wrap="square">
            <a:spAutoFit/>
          </a:bodyPr>
          <a:lstStyle/>
          <a:p>
            <a:r>
              <a:rPr lang="en-US" sz="800" dirty="0" err="1"/>
              <a:t>Fahlgren</a:t>
            </a:r>
            <a:r>
              <a:rPr lang="en-US" sz="800" dirty="0"/>
              <a:t>, N., M.A. </a:t>
            </a:r>
            <a:r>
              <a:rPr lang="en-US" sz="800" dirty="0" err="1"/>
              <a:t>Gehan</a:t>
            </a:r>
            <a:r>
              <a:rPr lang="en-US" sz="800" dirty="0"/>
              <a:t>, and I. Baxter, Lights, camera, action: high-throughput plant phenotyping is ready for a close-up. Current Opinion in Plant Biology, 2015. 24: p. 93-99.</a:t>
            </a:r>
          </a:p>
        </p:txBody>
      </p:sp>
    </p:spTree>
    <p:extLst>
      <p:ext uri="{BB962C8B-B14F-4D97-AF65-F5344CB8AC3E}">
        <p14:creationId xmlns:p14="http://schemas.microsoft.com/office/powerpoint/2010/main" val="261624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189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B98D3-2F43-405B-9638-56F2FE3F9144}"/>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Hyperspectral imaging</a:t>
            </a:r>
          </a:p>
        </p:txBody>
      </p:sp>
      <p:pic>
        <p:nvPicPr>
          <p:cNvPr id="7" name="Content Placeholder 3">
            <a:extLst>
              <a:ext uri="{FF2B5EF4-FFF2-40B4-BE49-F238E27FC236}">
                <a16:creationId xmlns:a16="http://schemas.microsoft.com/office/drawing/2014/main" id="{EFC40571-0034-40EF-B4A1-7FC61C8B1A89}"/>
              </a:ext>
            </a:extLst>
          </p:cNvPr>
          <p:cNvPicPr>
            <a:picLocks noChangeAspect="1"/>
          </p:cNvPicPr>
          <p:nvPr/>
        </p:nvPicPr>
        <p:blipFill rotWithShape="1">
          <a:blip r:embed="rId2"/>
          <a:srcRect l="-258" t="-13215" r="-258" b="-18971"/>
          <a:stretch/>
        </p:blipFill>
        <p:spPr>
          <a:xfrm>
            <a:off x="327547" y="369358"/>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884EADB9-9E72-4E2D-A458-9D61C58E1A31}"/>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Very promising for high-throughput plant phenotyping, but required:</a:t>
            </a:r>
          </a:p>
          <a:p>
            <a:pPr marL="457200" indent="-457200">
              <a:buFont typeface="+mj-lt"/>
              <a:buAutoNum type="arabicPeriod"/>
            </a:pPr>
            <a:r>
              <a:rPr lang="en-US" dirty="0">
                <a:solidFill>
                  <a:srgbClr val="FFFFFF"/>
                </a:solidFill>
              </a:rPr>
              <a:t>High computational power</a:t>
            </a:r>
          </a:p>
          <a:p>
            <a:pPr marL="457200" indent="-457200">
              <a:buFont typeface="+mj-lt"/>
              <a:buAutoNum type="arabicPeriod"/>
            </a:pPr>
            <a:r>
              <a:rPr lang="en-US" dirty="0">
                <a:solidFill>
                  <a:srgbClr val="FFFFFF"/>
                </a:solidFill>
              </a:rPr>
              <a:t>Real-time operation</a:t>
            </a:r>
          </a:p>
          <a:p>
            <a:pPr marL="457200" indent="-457200">
              <a:buFont typeface="+mj-lt"/>
              <a:buAutoNum type="arabicPeriod"/>
            </a:pPr>
            <a:r>
              <a:rPr lang="en-US" dirty="0">
                <a:solidFill>
                  <a:srgbClr val="FFFFFF"/>
                </a:solidFill>
              </a:rPr>
              <a:t>Low power consumption in case using with UAV</a:t>
            </a:r>
          </a:p>
          <a:p>
            <a:pPr marL="0" indent="0">
              <a:buNone/>
            </a:pPr>
            <a:r>
              <a:rPr lang="en-US" dirty="0">
                <a:solidFill>
                  <a:srgbClr val="FFFFFF"/>
                </a:solidFill>
              </a:rPr>
              <a:t>Limitation :</a:t>
            </a:r>
          </a:p>
          <a:p>
            <a:pPr marL="0" indent="0">
              <a:buNone/>
            </a:pPr>
            <a:r>
              <a:rPr lang="en-US" dirty="0">
                <a:solidFill>
                  <a:srgbClr val="FFFFFF"/>
                </a:solidFill>
              </a:rPr>
              <a:t>High cost of hardware</a:t>
            </a:r>
          </a:p>
          <a:p>
            <a:endParaRPr lang="en-US" dirty="0">
              <a:solidFill>
                <a:srgbClr val="FFFFFF"/>
              </a:solidFill>
            </a:endParaRPr>
          </a:p>
        </p:txBody>
      </p:sp>
      <p:pic>
        <p:nvPicPr>
          <p:cNvPr id="8" name="Picture 7" descr="A close up of a logo&#10;&#10;Description automatically generated">
            <a:extLst>
              <a:ext uri="{FF2B5EF4-FFF2-40B4-BE49-F238E27FC236}">
                <a16:creationId xmlns:a16="http://schemas.microsoft.com/office/drawing/2014/main" id="{B6BFEBD4-2705-456E-887E-FC88192C2CC3}"/>
              </a:ext>
            </a:extLst>
          </p:cNvPr>
          <p:cNvPicPr>
            <a:picLocks noChangeAspect="1"/>
          </p:cNvPicPr>
          <p:nvPr/>
        </p:nvPicPr>
        <p:blipFill>
          <a:blip r:embed="rId3"/>
          <a:stretch>
            <a:fillRect/>
          </a:stretch>
        </p:blipFill>
        <p:spPr>
          <a:xfrm>
            <a:off x="10632338" y="388624"/>
            <a:ext cx="1119520" cy="480341"/>
          </a:xfrm>
          <a:prstGeom prst="rect">
            <a:avLst/>
          </a:prstGeom>
        </p:spPr>
      </p:pic>
      <p:sp>
        <p:nvSpPr>
          <p:cNvPr id="3" name="Rectangle 2">
            <a:extLst>
              <a:ext uri="{FF2B5EF4-FFF2-40B4-BE49-F238E27FC236}">
                <a16:creationId xmlns:a16="http://schemas.microsoft.com/office/drawing/2014/main" id="{DF4E51F6-CE90-4535-8CAA-C444185B9246}"/>
              </a:ext>
            </a:extLst>
          </p:cNvPr>
          <p:cNvSpPr/>
          <p:nvPr/>
        </p:nvSpPr>
        <p:spPr>
          <a:xfrm>
            <a:off x="3996118" y="4043577"/>
            <a:ext cx="3538537" cy="430887"/>
          </a:xfrm>
          <a:prstGeom prst="rect">
            <a:avLst/>
          </a:prstGeom>
        </p:spPr>
        <p:txBody>
          <a:bodyPr wrap="square">
            <a:spAutoFit/>
          </a:bodyPr>
          <a:lstStyle/>
          <a:p>
            <a:r>
              <a:rPr lang="en-US" sz="1050" dirty="0"/>
              <a:t>Mishra, P., et al., Close range hyperspectral imaging of plants: A review. Biosystems Engineering, 2017. 164: p. 49-67.</a:t>
            </a:r>
          </a:p>
        </p:txBody>
      </p:sp>
    </p:spTree>
    <p:extLst>
      <p:ext uri="{BB962C8B-B14F-4D97-AF65-F5344CB8AC3E}">
        <p14:creationId xmlns:p14="http://schemas.microsoft.com/office/powerpoint/2010/main" val="263388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A30C-E5A5-4C55-B4FB-4647DE59641E}"/>
              </a:ext>
            </a:extLst>
          </p:cNvPr>
          <p:cNvSpPr>
            <a:spLocks noGrp="1"/>
          </p:cNvSpPr>
          <p:nvPr>
            <p:ph type="title"/>
          </p:nvPr>
        </p:nvSpPr>
        <p:spPr/>
        <p:txBody>
          <a:bodyPr/>
          <a:lstStyle/>
          <a:p>
            <a:r>
              <a:rPr lang="en-US" dirty="0"/>
              <a:t>Early Stress Detection</a:t>
            </a:r>
          </a:p>
        </p:txBody>
      </p:sp>
      <p:sp>
        <p:nvSpPr>
          <p:cNvPr id="3" name="Content Placeholder 2">
            <a:extLst>
              <a:ext uri="{FF2B5EF4-FFF2-40B4-BE49-F238E27FC236}">
                <a16:creationId xmlns:a16="http://schemas.microsoft.com/office/drawing/2014/main" id="{E1ADDF11-1709-4A25-A19C-CAF7851B306A}"/>
              </a:ext>
            </a:extLst>
          </p:cNvPr>
          <p:cNvSpPr>
            <a:spLocks noGrp="1"/>
          </p:cNvSpPr>
          <p:nvPr>
            <p:ph idx="1"/>
          </p:nvPr>
        </p:nvSpPr>
        <p:spPr>
          <a:xfrm>
            <a:off x="1024128" y="2286000"/>
            <a:ext cx="9720071" cy="1143000"/>
          </a:xfrm>
        </p:spPr>
        <p:txBody>
          <a:bodyPr/>
          <a:lstStyle/>
          <a:p>
            <a:r>
              <a:rPr lang="en-US" dirty="0"/>
              <a:t>Early stress detection is one of the outcome application of plant phenotyping. It can reduce the lost by telling the grower about the abnormal state of the plant. The system also reduce the cost of the labor used for monitoring.  </a:t>
            </a:r>
          </a:p>
        </p:txBody>
      </p:sp>
      <p:pic>
        <p:nvPicPr>
          <p:cNvPr id="4" name="Picture 3">
            <a:extLst>
              <a:ext uri="{FF2B5EF4-FFF2-40B4-BE49-F238E27FC236}">
                <a16:creationId xmlns:a16="http://schemas.microsoft.com/office/drawing/2014/main" id="{EB96D4A9-57F8-429F-85EF-CF770472F4B6}"/>
              </a:ext>
            </a:extLst>
          </p:cNvPr>
          <p:cNvPicPr>
            <a:picLocks noChangeAspect="1"/>
          </p:cNvPicPr>
          <p:nvPr/>
        </p:nvPicPr>
        <p:blipFill>
          <a:blip r:embed="rId2"/>
          <a:stretch>
            <a:fillRect/>
          </a:stretch>
        </p:blipFill>
        <p:spPr>
          <a:xfrm>
            <a:off x="5553075" y="3630168"/>
            <a:ext cx="5891957" cy="2559664"/>
          </a:xfrm>
          <a:prstGeom prst="rect">
            <a:avLst/>
          </a:prstGeom>
        </p:spPr>
      </p:pic>
      <p:sp>
        <p:nvSpPr>
          <p:cNvPr id="5" name="TextBox 4">
            <a:extLst>
              <a:ext uri="{FF2B5EF4-FFF2-40B4-BE49-F238E27FC236}">
                <a16:creationId xmlns:a16="http://schemas.microsoft.com/office/drawing/2014/main" id="{BCE3083A-AAAC-432C-91FE-C8F1C61E9247}"/>
              </a:ext>
            </a:extLst>
          </p:cNvPr>
          <p:cNvSpPr txBox="1"/>
          <p:nvPr/>
        </p:nvSpPr>
        <p:spPr>
          <a:xfrm>
            <a:off x="1024128" y="3705225"/>
            <a:ext cx="4429674" cy="646331"/>
          </a:xfrm>
          <a:prstGeom prst="rect">
            <a:avLst/>
          </a:prstGeom>
          <a:noFill/>
        </p:spPr>
        <p:txBody>
          <a:bodyPr wrap="none" rtlCol="0">
            <a:spAutoFit/>
          </a:bodyPr>
          <a:lstStyle/>
          <a:p>
            <a:r>
              <a:rPr lang="en-US" b="1" dirty="0"/>
              <a:t>Deep learning </a:t>
            </a:r>
            <a:r>
              <a:rPr lang="en-US" dirty="0"/>
              <a:t>is one of the most popular tool </a:t>
            </a:r>
          </a:p>
          <a:p>
            <a:r>
              <a:rPr lang="en-US" dirty="0"/>
              <a:t>using for plant stress detection </a:t>
            </a:r>
          </a:p>
        </p:txBody>
      </p:sp>
      <p:pic>
        <p:nvPicPr>
          <p:cNvPr id="6" name="Picture 5" descr="A close up of a logo&#10;&#10;Description automatically generated">
            <a:extLst>
              <a:ext uri="{FF2B5EF4-FFF2-40B4-BE49-F238E27FC236}">
                <a16:creationId xmlns:a16="http://schemas.microsoft.com/office/drawing/2014/main" id="{82DE342B-6012-4D1A-AA10-9B94AA9EADB7}"/>
              </a:ext>
            </a:extLst>
          </p:cNvPr>
          <p:cNvPicPr>
            <a:picLocks noChangeAspect="1"/>
          </p:cNvPicPr>
          <p:nvPr/>
        </p:nvPicPr>
        <p:blipFill>
          <a:blip r:embed="rId3"/>
          <a:stretch>
            <a:fillRect/>
          </a:stretch>
        </p:blipFill>
        <p:spPr>
          <a:xfrm>
            <a:off x="9952997" y="80098"/>
            <a:ext cx="2040735" cy="875597"/>
          </a:xfrm>
          <a:prstGeom prst="rect">
            <a:avLst/>
          </a:prstGeom>
        </p:spPr>
      </p:pic>
      <p:sp>
        <p:nvSpPr>
          <p:cNvPr id="7" name="Rectangle 6">
            <a:extLst>
              <a:ext uri="{FF2B5EF4-FFF2-40B4-BE49-F238E27FC236}">
                <a16:creationId xmlns:a16="http://schemas.microsoft.com/office/drawing/2014/main" id="{88A5EB64-5401-45F4-8B3F-787FCE63CDA8}"/>
              </a:ext>
            </a:extLst>
          </p:cNvPr>
          <p:cNvSpPr/>
          <p:nvPr/>
        </p:nvSpPr>
        <p:spPr>
          <a:xfrm>
            <a:off x="5553075" y="6316237"/>
            <a:ext cx="6096000" cy="461665"/>
          </a:xfrm>
          <a:prstGeom prst="rect">
            <a:avLst/>
          </a:prstGeom>
        </p:spPr>
        <p:txBody>
          <a:bodyPr>
            <a:spAutoFit/>
          </a:bodyPr>
          <a:lstStyle/>
          <a:p>
            <a:r>
              <a:rPr lang="en-US" sz="1200" dirty="0"/>
              <a:t>Singh, A.K., et al., Deep Learning for Plant Stress Phenotyping: Trends and Future Perspectives. Trends in Plant Science, 2018. 23(10): p. 883-898.</a:t>
            </a:r>
          </a:p>
        </p:txBody>
      </p:sp>
    </p:spTree>
    <p:extLst>
      <p:ext uri="{BB962C8B-B14F-4D97-AF65-F5344CB8AC3E}">
        <p14:creationId xmlns:p14="http://schemas.microsoft.com/office/powerpoint/2010/main" val="276673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4B29-9481-4EDE-85CB-F54BC56C46C5}"/>
              </a:ext>
            </a:extLst>
          </p:cNvPr>
          <p:cNvSpPr>
            <a:spLocks noGrp="1"/>
          </p:cNvSpPr>
          <p:nvPr>
            <p:ph type="title"/>
          </p:nvPr>
        </p:nvSpPr>
        <p:spPr/>
        <p:txBody>
          <a:bodyPr/>
          <a:lstStyle/>
          <a:p>
            <a:r>
              <a:rPr lang="en-US" dirty="0"/>
              <a:t>Thesis Objective</a:t>
            </a:r>
          </a:p>
        </p:txBody>
      </p:sp>
      <p:sp>
        <p:nvSpPr>
          <p:cNvPr id="3" name="Content Placeholder 2">
            <a:extLst>
              <a:ext uri="{FF2B5EF4-FFF2-40B4-BE49-F238E27FC236}">
                <a16:creationId xmlns:a16="http://schemas.microsoft.com/office/drawing/2014/main" id="{677677DB-9536-4088-B401-3CAC9D9999CE}"/>
              </a:ext>
            </a:extLst>
          </p:cNvPr>
          <p:cNvSpPr>
            <a:spLocks noGrp="1"/>
          </p:cNvSpPr>
          <p:nvPr>
            <p:ph idx="1"/>
          </p:nvPr>
        </p:nvSpPr>
        <p:spPr/>
        <p:txBody>
          <a:bodyPr/>
          <a:lstStyle/>
          <a:p>
            <a:r>
              <a:rPr lang="en-US" dirty="0"/>
              <a:t>Develop VIS (Visible light spectrum) plant phenotyping system which can detect early stress in plant and send an alarm to the grower with the optional phenotyping parameters of leaf area, leaf count and grow rate, by using computer vision and convolution neural network on FPGA implementation.</a:t>
            </a:r>
          </a:p>
        </p:txBody>
      </p:sp>
      <p:pic>
        <p:nvPicPr>
          <p:cNvPr id="4" name="Picture 3" descr="A close up of a logo&#10;&#10;Description automatically generated">
            <a:extLst>
              <a:ext uri="{FF2B5EF4-FFF2-40B4-BE49-F238E27FC236}">
                <a16:creationId xmlns:a16="http://schemas.microsoft.com/office/drawing/2014/main" id="{BA7E0F75-896D-43F7-A6E6-7E70E1126731}"/>
              </a:ext>
            </a:extLst>
          </p:cNvPr>
          <p:cNvPicPr>
            <a:picLocks noChangeAspect="1"/>
          </p:cNvPicPr>
          <p:nvPr/>
        </p:nvPicPr>
        <p:blipFill>
          <a:blip r:embed="rId2"/>
          <a:stretch>
            <a:fillRect/>
          </a:stretch>
        </p:blipFill>
        <p:spPr>
          <a:xfrm>
            <a:off x="9952997" y="80098"/>
            <a:ext cx="2040735" cy="875597"/>
          </a:xfrm>
          <a:prstGeom prst="rect">
            <a:avLst/>
          </a:prstGeom>
        </p:spPr>
      </p:pic>
    </p:spTree>
    <p:extLst>
      <p:ext uri="{BB962C8B-B14F-4D97-AF65-F5344CB8AC3E}">
        <p14:creationId xmlns:p14="http://schemas.microsoft.com/office/powerpoint/2010/main" val="42086079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docProps/app.xml><?xml version="1.0" encoding="utf-8"?>
<Properties xmlns="http://schemas.openxmlformats.org/officeDocument/2006/extended-properties" xmlns:vt="http://schemas.openxmlformats.org/officeDocument/2006/docPropsVTypes">
  <TotalTime>187</TotalTime>
  <Words>1260</Words>
  <Application>Microsoft Office PowerPoint</Application>
  <PresentationFormat>Widescreen</PresentationFormat>
  <Paragraphs>143</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TimesNewRoman</vt:lpstr>
      <vt:lpstr>Tw Cen MT</vt:lpstr>
      <vt:lpstr>Tw Cen MT Condensed</vt:lpstr>
      <vt:lpstr>Wingdings 3</vt:lpstr>
      <vt:lpstr>Integral</vt:lpstr>
      <vt:lpstr>Real-time early stress identification in plant using deep learning implementation in fpga</vt:lpstr>
      <vt:lpstr>PowerPoint Presentation</vt:lpstr>
      <vt:lpstr>Promising solution</vt:lpstr>
      <vt:lpstr>The Advent of technology</vt:lpstr>
      <vt:lpstr>What is Plant Phenotyping</vt:lpstr>
      <vt:lpstr>Imaging for plant phenotyping</vt:lpstr>
      <vt:lpstr>Hyperspectral imaging</vt:lpstr>
      <vt:lpstr>Early Stress Detection</vt:lpstr>
      <vt:lpstr>Thesis Objective</vt:lpstr>
      <vt:lpstr>Scope</vt:lpstr>
      <vt:lpstr>Benefits</vt:lpstr>
      <vt:lpstr>Deep learning freamwork</vt:lpstr>
      <vt:lpstr>3-D Histogram-Based Segmentation and Leaf Detection</vt:lpstr>
      <vt:lpstr>FPGA implementation with vivado hls</vt:lpstr>
      <vt:lpstr>Implement CNN On fpga using pynq platform</vt:lpstr>
      <vt:lpstr>Experimentation</vt:lpstr>
      <vt:lpstr>Collect thai rice plant dataset</vt:lpstr>
      <vt:lpstr>Thai rice Images</vt:lpstr>
      <vt:lpstr>mnist dataset</vt:lpstr>
      <vt:lpstr>Lenet-5 cnn</vt:lpstr>
      <vt:lpstr>Train CNN Model with Mnist dataset on desktop computer</vt:lpstr>
      <vt:lpstr>CNN Vivado ip design</vt:lpstr>
      <vt:lpstr>Setup model on pynq</vt:lpstr>
      <vt:lpstr>Continue</vt:lpstr>
      <vt:lpstr>Printing Sample result</vt:lpstr>
      <vt:lpstr>Running CNN on the same testing batch with arm CPU</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early stress identification in plant using deep learning implementation in fpga</dc:title>
  <dc:creator>Krit Ro</dc:creator>
  <cp:lastModifiedBy>Krit Ro</cp:lastModifiedBy>
  <cp:revision>34</cp:revision>
  <cp:lastPrinted>2019-06-18T11:13:22Z</cp:lastPrinted>
  <dcterms:created xsi:type="dcterms:W3CDTF">2019-06-17T06:29:20Z</dcterms:created>
  <dcterms:modified xsi:type="dcterms:W3CDTF">2019-06-21T02:35:47Z</dcterms:modified>
</cp:coreProperties>
</file>